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1834" r:id="rId2"/>
    <p:sldId id="1889" r:id="rId3"/>
    <p:sldId id="1890" r:id="rId4"/>
    <p:sldId id="1910" r:id="rId5"/>
    <p:sldId id="1891" r:id="rId6"/>
    <p:sldId id="1911" r:id="rId7"/>
    <p:sldId id="2179" r:id="rId8"/>
    <p:sldId id="1892" r:id="rId9"/>
    <p:sldId id="1952" r:id="rId10"/>
    <p:sldId id="1922" r:id="rId11"/>
    <p:sldId id="1893" r:id="rId12"/>
    <p:sldId id="1927" r:id="rId13"/>
    <p:sldId id="1912" r:id="rId14"/>
    <p:sldId id="1894" r:id="rId15"/>
    <p:sldId id="1942" r:id="rId16"/>
    <p:sldId id="1932" r:id="rId17"/>
    <p:sldId id="183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39"/>
    <a:srgbClr val="015CB3"/>
    <a:srgbClr val="3F3F3F"/>
    <a:srgbClr val="A13F0B"/>
    <a:srgbClr val="FF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41" autoAdjust="0"/>
  </p:normalViewPr>
  <p:slideViewPr>
    <p:cSldViewPr snapToGrid="0" showGuides="1">
      <p:cViewPr varScale="1">
        <p:scale>
          <a:sx n="78" d="100"/>
          <a:sy n="78" d="100"/>
        </p:scale>
        <p:origin x="658" y="58"/>
      </p:cViewPr>
      <p:guideLst>
        <p:guide pos="415"/>
        <p:guide pos="7256"/>
        <p:guide orient="horz" pos="640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931667518615386"/>
          <c:y val="0.1885925912752752"/>
          <c:w val="0.51717068042480152"/>
          <c:h val="0.7600925593690731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费用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B-4011-BBAE-11B4F84A6BCD}"/>
              </c:ext>
            </c:extLst>
          </c:dPt>
          <c:dPt>
            <c:idx val="1"/>
            <c:bubble3D val="0"/>
            <c:spPr>
              <a:solidFill>
                <a:srgbClr val="A2A2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B-4011-BBAE-11B4F84A6BCD}"/>
              </c:ext>
            </c:extLst>
          </c:dPt>
          <c:dPt>
            <c:idx val="2"/>
            <c:bubble3D val="0"/>
            <c:spPr>
              <a:solidFill>
                <a:srgbClr val="3F3F3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B-4011-BBAE-11B4F84A6BCD}"/>
              </c:ext>
            </c:extLst>
          </c:dPt>
          <c:dPt>
            <c:idx val="3"/>
            <c:bubble3D val="0"/>
            <c:explosion val="8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B5B-4011-BBAE-11B4F84A6B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劳务费</c:v>
                </c:pt>
                <c:pt idx="1">
                  <c:v>餐费</c:v>
                </c:pt>
                <c:pt idx="2">
                  <c:v>设备费</c:v>
                </c:pt>
                <c:pt idx="3">
                  <c:v>会议费</c:v>
                </c:pt>
                <c:pt idx="4">
                  <c:v>专家咨询费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14770</c:v>
                </c:pt>
                <c:pt idx="1">
                  <c:v>3360</c:v>
                </c:pt>
                <c:pt idx="2">
                  <c:v>8252</c:v>
                </c:pt>
                <c:pt idx="3">
                  <c:v>1960</c:v>
                </c:pt>
                <c:pt idx="4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5B-4011-BBAE-11B4F84A6BCD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2D52A-20E8-40F3-B8CE-F8E3F521F5F7}" type="datetimeFigureOut">
              <a:rPr lang="zh-CN" altLang="en-US" smtClean="0"/>
              <a:t>2021/8/29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44B43-5284-45AD-BA9D-C1DAFD86E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2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62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8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随机森林分类效果（错误率）与两个因素有关：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森林中任意两棵树的相关性：相关性越低，错误率越低；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森林中每棵树的分类能力：每棵树的分类能力越强，整个森林的错误率越低。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减小特征选择个数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，树的相关性和分类能力也会相应的降低；增大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，两者也会随之增大。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4B43-5284-45AD-BA9D-C1DAFD86E7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391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49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1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	费用	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劳务费	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14770 46%	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餐费	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3360 10%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设备费	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8252 26%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会议费	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1960 6%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专家咨询费	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4000 12%	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4B43-5284-45AD-BA9D-C1DAFD86E7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937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06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56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4069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202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54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2" y="0"/>
            <a:ext cx="12204702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584218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166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76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7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8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8143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6594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111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955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856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396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059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10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22252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87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5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96758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7397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81690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4687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0759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502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5550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24682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59885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73355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4806317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9134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460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358334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029577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197856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3032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2021/8/29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4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9" y="3758091"/>
            <a:ext cx="11160124" cy="1323439"/>
          </a:xfrm>
        </p:spPr>
        <p:txBody>
          <a:bodyPr/>
          <a:lstStyle/>
          <a:p>
            <a:r>
              <a:rPr lang="zh-CN" altLang="en-US" dirty="0"/>
              <a:t>基于机器学习的</a:t>
            </a:r>
            <a:r>
              <a:rPr lang="en-US" altLang="zh-CN" dirty="0"/>
              <a:t>APT</a:t>
            </a:r>
            <a:r>
              <a:rPr lang="zh-CN" altLang="en-US" dirty="0"/>
              <a:t>检测</a:t>
            </a:r>
            <a:br>
              <a:rPr lang="zh-CN" altLang="en-US" dirty="0"/>
            </a:br>
            <a:r>
              <a:rPr lang="zh-CN" altLang="en-US" dirty="0"/>
              <a:t>第二次汇报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089097" y="5540546"/>
            <a:ext cx="5883985" cy="345094"/>
          </a:xfrm>
        </p:spPr>
        <p:txBody>
          <a:bodyPr/>
          <a:lstStyle/>
          <a:p>
            <a:r>
              <a:rPr lang="zh-CN" altLang="en-US" dirty="0"/>
              <a:t>答辩人：臧林顿　　　导　师：王勇　　　时间：</a:t>
            </a:r>
            <a:r>
              <a:rPr lang="en-US" altLang="zh-CN" dirty="0"/>
              <a:t>2021/8/30</a:t>
            </a:r>
          </a:p>
        </p:txBody>
      </p:sp>
    </p:spTree>
    <p:extLst>
      <p:ext uri="{BB962C8B-B14F-4D97-AF65-F5344CB8AC3E}">
        <p14:creationId xmlns:p14="http://schemas.microsoft.com/office/powerpoint/2010/main" val="381282544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流水账</a:t>
            </a:r>
            <a:r>
              <a:rPr lang="en-US" altLang="zh-CN" dirty="0"/>
              <a:t>~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51947"/>
              </p:ext>
            </p:extLst>
          </p:nvPr>
        </p:nvGraphicFramePr>
        <p:xfrm>
          <a:off x="798789" y="1125538"/>
          <a:ext cx="10532646" cy="420624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1. 2021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年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23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-2021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年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24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日：</a:t>
                      </a:r>
                      <a:b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</a:b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劳务费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4220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元，餐费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960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元，设备费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8072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元，进行一次会议，花费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980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元，符合预期。</a:t>
                      </a:r>
                      <a:b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</a:b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2. 2021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年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25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-2021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年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26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日：</a:t>
                      </a:r>
                      <a:b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</a:b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劳务费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4220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元，餐费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960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元，设备费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72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元，符合预期。</a:t>
                      </a:r>
                      <a:b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</a:b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3. 2021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年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27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-2021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年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28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日：</a:t>
                      </a:r>
                      <a:b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</a:b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劳务费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4220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元，餐费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960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元，设备费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72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元，进行一次会议，花费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980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元，进行一次专家咨询，花费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4000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</a:t>
                      </a:r>
                      <a:r>
                        <a:rPr lang="zh-CN" altLang="zh-CN" sz="1800" b="1" u="sng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与预期偏离</a:t>
                      </a:r>
                      <a:r>
                        <a:rPr lang="en-US" altLang="zh-CN" sz="1800" b="1" u="sng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1000</a:t>
                      </a:r>
                      <a:r>
                        <a:rPr lang="zh-CN" altLang="zh-CN" sz="1800" b="1" u="sng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元，经与组长协商将</a:t>
                      </a:r>
                      <a:r>
                        <a:rPr lang="en-US" altLang="zh-CN" sz="1800" b="1" u="sng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1000</a:t>
                      </a:r>
                      <a:r>
                        <a:rPr lang="zh-CN" altLang="zh-CN" sz="1800" b="1" u="sng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元放入其他费用，用于应对项目延期产生额外劳务费与设备费等风险，和发放绩效奖金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。</a:t>
                      </a:r>
                      <a:b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</a:b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4. 2021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年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29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日：</a:t>
                      </a:r>
                      <a:b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</a:b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劳务费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2110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元，餐费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480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元，设备费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36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元，符合预期。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Arial"/>
                        <a:ea typeface="微软雅黑 Light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23862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风险管理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Risk management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29569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风险计划概览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3C30C-E821-4097-B27E-D8B1FA0F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2645" y="1026789"/>
            <a:ext cx="6206255" cy="5003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121920" y="3479568"/>
            <a:ext cx="392792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300" dirty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风险计划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1121921" y="4789708"/>
            <a:ext cx="3927929" cy="1041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详细风险计划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个阶段，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41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个项目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区分应急措施与预防措施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121921" y="4691001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ED09224-E528-49B2-9FA6-278E4BFF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46" y="1028700"/>
            <a:ext cx="6313298" cy="49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331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7DCBB94-C16B-416B-854E-293A3C122917}"/>
              </a:ext>
            </a:extLst>
          </p:cNvPr>
          <p:cNvSpPr/>
          <p:nvPr/>
        </p:nvSpPr>
        <p:spPr>
          <a:xfrm>
            <a:off x="6342186" y="1573128"/>
            <a:ext cx="5176713" cy="371174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示例：需求分析阶段</a:t>
            </a:r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BD63249E-819E-4D82-AFD0-17BEE8596E3D}"/>
              </a:ext>
            </a:extLst>
          </p:cNvPr>
          <p:cNvSpPr/>
          <p:nvPr/>
        </p:nvSpPr>
        <p:spPr>
          <a:xfrm flipV="1">
            <a:off x="6342186" y="1573125"/>
            <a:ext cx="1190868" cy="1190868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8808EA3-88AC-48E0-8B63-CF0A11088905}"/>
              </a:ext>
            </a:extLst>
          </p:cNvPr>
          <p:cNvSpPr/>
          <p:nvPr/>
        </p:nvSpPr>
        <p:spPr>
          <a:xfrm>
            <a:off x="673101" y="1573128"/>
            <a:ext cx="5176714" cy="371174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564FF75F-5928-4B38-A2F2-11F3B1F2874A}"/>
              </a:ext>
            </a:extLst>
          </p:cNvPr>
          <p:cNvSpPr/>
          <p:nvPr/>
        </p:nvSpPr>
        <p:spPr>
          <a:xfrm flipV="1">
            <a:off x="673101" y="1573125"/>
            <a:ext cx="1190868" cy="119086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99A8DF-DB0D-4928-A78D-A2BD4636C142}"/>
              </a:ext>
            </a:extLst>
          </p:cNvPr>
          <p:cNvSpPr txBox="1"/>
          <p:nvPr/>
        </p:nvSpPr>
        <p:spPr>
          <a:xfrm>
            <a:off x="1182739" y="1972866"/>
            <a:ext cx="2241376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300" dirty="0">
                <a:solidFill>
                  <a:srgbClr val="006C39"/>
                </a:solidFill>
              </a:rPr>
              <a:t>需求不明确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37F88B-F39A-4642-AA47-61CBA3939E9A}"/>
              </a:ext>
            </a:extLst>
          </p:cNvPr>
          <p:cNvSpPr txBox="1"/>
          <p:nvPr/>
        </p:nvSpPr>
        <p:spPr>
          <a:xfrm>
            <a:off x="983116" y="2768885"/>
            <a:ext cx="4556684" cy="2481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应急措施：采取跟随观察的收集需求方式，通过亲和图的方式分析需求。同时进行多步</a:t>
            </a:r>
            <a:r>
              <a:rPr lang="en-US" altLang="zh-CN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WBS</a:t>
            </a:r>
          </a:p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pc="300" dirty="0">
              <a:solidFill>
                <a:prstClr val="black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预防措施：组内讨论，详细说明相关需求，和老师进行再次讨论</a:t>
            </a:r>
          </a:p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668360F-875D-4B68-8804-1911645EDCA0}"/>
              </a:ext>
            </a:extLst>
          </p:cNvPr>
          <p:cNvSpPr txBox="1"/>
          <p:nvPr/>
        </p:nvSpPr>
        <p:spPr>
          <a:xfrm>
            <a:off x="6831310" y="1972866"/>
            <a:ext cx="260409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300" dirty="0">
                <a:solidFill>
                  <a:srgbClr val="A13F0B"/>
                </a:solidFill>
              </a:rPr>
              <a:t>临时需求变更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74D11C-E6F9-493B-BEA2-58B0E67318E5}"/>
              </a:ext>
            </a:extLst>
          </p:cNvPr>
          <p:cNvSpPr txBox="1"/>
          <p:nvPr/>
        </p:nvSpPr>
        <p:spPr>
          <a:xfrm>
            <a:off x="6652200" y="2768885"/>
            <a:ext cx="4556684" cy="21217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应急</a:t>
            </a:r>
            <a:r>
              <a:rPr lang="zh-CN" altLang="en-US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措施：将以前的设计以及执行情况存好，同时对新需求进行设计说明</a:t>
            </a:r>
          </a:p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pc="300" dirty="0">
              <a:solidFill>
                <a:prstClr val="black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预防措施：和老师讨论以及确定。</a:t>
            </a:r>
          </a:p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7C90D9-CA5F-4B37-A1E1-CF1E9B82EF54}"/>
              </a:ext>
            </a:extLst>
          </p:cNvPr>
          <p:cNvGrpSpPr/>
          <p:nvPr/>
        </p:nvGrpSpPr>
        <p:grpSpPr>
          <a:xfrm>
            <a:off x="6510909" y="1740117"/>
            <a:ext cx="360000" cy="360000"/>
            <a:chOff x="7296152" y="2228854"/>
            <a:chExt cx="479426" cy="481013"/>
          </a:xfrm>
          <a:solidFill>
            <a:schemeClr val="bg1"/>
          </a:solidFill>
        </p:grpSpPr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B2511941-62EE-40D2-9C58-7A5E84D3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303" y="2228854"/>
              <a:ext cx="168275" cy="168275"/>
            </a:xfrm>
            <a:custGeom>
              <a:avLst/>
              <a:gdLst>
                <a:gd name="T0" fmla="*/ 2 w 45"/>
                <a:gd name="T1" fmla="*/ 45 h 45"/>
                <a:gd name="T2" fmla="*/ 32 w 45"/>
                <a:gd name="T3" fmla="*/ 45 h 45"/>
                <a:gd name="T4" fmla="*/ 34 w 45"/>
                <a:gd name="T5" fmla="*/ 43 h 45"/>
                <a:gd name="T6" fmla="*/ 32 w 45"/>
                <a:gd name="T7" fmla="*/ 41 h 45"/>
                <a:gd name="T8" fmla="*/ 8 w 45"/>
                <a:gd name="T9" fmla="*/ 41 h 45"/>
                <a:gd name="T10" fmla="*/ 44 w 45"/>
                <a:gd name="T11" fmla="*/ 4 h 45"/>
                <a:gd name="T12" fmla="*/ 44 w 45"/>
                <a:gd name="T13" fmla="*/ 1 h 45"/>
                <a:gd name="T14" fmla="*/ 41 w 45"/>
                <a:gd name="T15" fmla="*/ 1 h 45"/>
                <a:gd name="T16" fmla="*/ 4 w 45"/>
                <a:gd name="T17" fmla="*/ 38 h 45"/>
                <a:gd name="T18" fmla="*/ 4 w 45"/>
                <a:gd name="T19" fmla="*/ 13 h 45"/>
                <a:gd name="T20" fmla="*/ 2 w 45"/>
                <a:gd name="T21" fmla="*/ 11 h 45"/>
                <a:gd name="T22" fmla="*/ 0 w 45"/>
                <a:gd name="T23" fmla="*/ 13 h 45"/>
                <a:gd name="T24" fmla="*/ 0 w 45"/>
                <a:gd name="T25" fmla="*/ 43 h 45"/>
                <a:gd name="T26" fmla="*/ 2 w 45"/>
                <a:gd name="T2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2"/>
                    <a:pt x="44" y="1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DD40EEBF-75C5-4F7C-BB7E-C9AEB3CAD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2" y="2540004"/>
              <a:ext cx="168275" cy="169863"/>
            </a:xfrm>
            <a:custGeom>
              <a:avLst/>
              <a:gdLst>
                <a:gd name="T0" fmla="*/ 43 w 45"/>
                <a:gd name="T1" fmla="*/ 0 h 45"/>
                <a:gd name="T2" fmla="*/ 13 w 45"/>
                <a:gd name="T3" fmla="*/ 0 h 45"/>
                <a:gd name="T4" fmla="*/ 11 w 45"/>
                <a:gd name="T5" fmla="*/ 2 h 45"/>
                <a:gd name="T6" fmla="*/ 13 w 45"/>
                <a:gd name="T7" fmla="*/ 5 h 45"/>
                <a:gd name="T8" fmla="*/ 37 w 45"/>
                <a:gd name="T9" fmla="*/ 5 h 45"/>
                <a:gd name="T10" fmla="*/ 1 w 45"/>
                <a:gd name="T11" fmla="*/ 41 h 45"/>
                <a:gd name="T12" fmla="*/ 0 w 45"/>
                <a:gd name="T13" fmla="*/ 43 h 45"/>
                <a:gd name="T14" fmla="*/ 1 w 45"/>
                <a:gd name="T15" fmla="*/ 45 h 45"/>
                <a:gd name="T16" fmla="*/ 4 w 45"/>
                <a:gd name="T17" fmla="*/ 45 h 45"/>
                <a:gd name="T18" fmla="*/ 41 w 45"/>
                <a:gd name="T19" fmla="*/ 8 h 45"/>
                <a:gd name="T20" fmla="*/ 41 w 45"/>
                <a:gd name="T21" fmla="*/ 32 h 45"/>
                <a:gd name="T22" fmla="*/ 43 w 45"/>
                <a:gd name="T23" fmla="*/ 34 h 45"/>
                <a:gd name="T24" fmla="*/ 45 w 45"/>
                <a:gd name="T25" fmla="*/ 32 h 45"/>
                <a:gd name="T26" fmla="*/ 45 w 45"/>
                <a:gd name="T27" fmla="*/ 2 h 45"/>
                <a:gd name="T28" fmla="*/ 43 w 45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2" y="45"/>
                    <a:pt x="3" y="45"/>
                    <a:pt x="4" y="45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Freeform 111">
              <a:extLst>
                <a:ext uri="{FF2B5EF4-FFF2-40B4-BE49-F238E27FC236}">
                  <a16:creationId xmlns:a16="http://schemas.microsoft.com/office/drawing/2014/main" id="{E2F46766-F875-40F0-8ACA-05F6569C5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303" y="2540004"/>
              <a:ext cx="168275" cy="169863"/>
            </a:xfrm>
            <a:custGeom>
              <a:avLst/>
              <a:gdLst>
                <a:gd name="T0" fmla="*/ 8 w 45"/>
                <a:gd name="T1" fmla="*/ 5 h 45"/>
                <a:gd name="T2" fmla="*/ 32 w 45"/>
                <a:gd name="T3" fmla="*/ 5 h 45"/>
                <a:gd name="T4" fmla="*/ 34 w 45"/>
                <a:gd name="T5" fmla="*/ 2 h 45"/>
                <a:gd name="T6" fmla="*/ 32 w 45"/>
                <a:gd name="T7" fmla="*/ 0 h 45"/>
                <a:gd name="T8" fmla="*/ 2 w 45"/>
                <a:gd name="T9" fmla="*/ 0 h 45"/>
                <a:gd name="T10" fmla="*/ 0 w 45"/>
                <a:gd name="T11" fmla="*/ 2 h 45"/>
                <a:gd name="T12" fmla="*/ 0 w 45"/>
                <a:gd name="T13" fmla="*/ 32 h 45"/>
                <a:gd name="T14" fmla="*/ 2 w 45"/>
                <a:gd name="T15" fmla="*/ 34 h 45"/>
                <a:gd name="T16" fmla="*/ 4 w 45"/>
                <a:gd name="T17" fmla="*/ 32 h 45"/>
                <a:gd name="T18" fmla="*/ 4 w 45"/>
                <a:gd name="T19" fmla="*/ 8 h 45"/>
                <a:gd name="T20" fmla="*/ 41 w 45"/>
                <a:gd name="T21" fmla="*/ 45 h 45"/>
                <a:gd name="T22" fmla="*/ 43 w 45"/>
                <a:gd name="T23" fmla="*/ 45 h 45"/>
                <a:gd name="T24" fmla="*/ 44 w 45"/>
                <a:gd name="T25" fmla="*/ 45 h 45"/>
                <a:gd name="T26" fmla="*/ 44 w 45"/>
                <a:gd name="T27" fmla="*/ 41 h 45"/>
                <a:gd name="T28" fmla="*/ 8 w 45"/>
                <a:gd name="T2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3" y="45"/>
                    <a:pt x="44" y="45"/>
                    <a:pt x="44" y="45"/>
                  </a:cubicBezTo>
                  <a:cubicBezTo>
                    <a:pt x="45" y="44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" name="Freeform 112">
              <a:extLst>
                <a:ext uri="{FF2B5EF4-FFF2-40B4-BE49-F238E27FC236}">
                  <a16:creationId xmlns:a16="http://schemas.microsoft.com/office/drawing/2014/main" id="{834EF943-693F-44FE-B307-B61CD5702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2" y="2228854"/>
              <a:ext cx="168275" cy="168275"/>
            </a:xfrm>
            <a:custGeom>
              <a:avLst/>
              <a:gdLst>
                <a:gd name="T0" fmla="*/ 43 w 45"/>
                <a:gd name="T1" fmla="*/ 11 h 45"/>
                <a:gd name="T2" fmla="*/ 41 w 45"/>
                <a:gd name="T3" fmla="*/ 13 h 45"/>
                <a:gd name="T4" fmla="*/ 41 w 45"/>
                <a:gd name="T5" fmla="*/ 38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2 w 45"/>
                <a:gd name="T19" fmla="*/ 41 h 45"/>
                <a:gd name="T20" fmla="*/ 11 w 45"/>
                <a:gd name="T21" fmla="*/ 43 h 45"/>
                <a:gd name="T22" fmla="*/ 13 w 45"/>
                <a:gd name="T23" fmla="*/ 45 h 45"/>
                <a:gd name="T24" fmla="*/ 43 w 45"/>
                <a:gd name="T25" fmla="*/ 45 h 45"/>
                <a:gd name="T26" fmla="*/ 45 w 45"/>
                <a:gd name="T27" fmla="*/ 43 h 45"/>
                <a:gd name="T28" fmla="*/ 45 w 45"/>
                <a:gd name="T29" fmla="*/ 13 h 45"/>
                <a:gd name="T30" fmla="*/ 43 w 45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2" y="11"/>
                    <a:pt x="41" y="12"/>
                    <a:pt x="41" y="13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2" y="41"/>
                    <a:pt x="12" y="41"/>
                  </a:cubicBezTo>
                  <a:cubicBezTo>
                    <a:pt x="11" y="42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138031F-FDB6-4E53-A27A-EB83080EF0D4}"/>
              </a:ext>
            </a:extLst>
          </p:cNvPr>
          <p:cNvGrpSpPr/>
          <p:nvPr/>
        </p:nvGrpSpPr>
        <p:grpSpPr>
          <a:xfrm>
            <a:off x="844323" y="1740117"/>
            <a:ext cx="360000" cy="360000"/>
            <a:chOff x="6334127" y="2228854"/>
            <a:chExt cx="481013" cy="481013"/>
          </a:xfrm>
          <a:solidFill>
            <a:schemeClr val="bg1"/>
          </a:solidFill>
        </p:grpSpPr>
        <p:sp>
          <p:nvSpPr>
            <p:cNvPr id="49" name="Freeform 113">
              <a:extLst>
                <a:ext uri="{FF2B5EF4-FFF2-40B4-BE49-F238E27FC236}">
                  <a16:creationId xmlns:a16="http://schemas.microsoft.com/office/drawing/2014/main" id="{5DAAE761-1C8A-4DEE-B80B-46FBECF16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7" y="2228854"/>
              <a:ext cx="169863" cy="173038"/>
            </a:xfrm>
            <a:custGeom>
              <a:avLst/>
              <a:gdLst>
                <a:gd name="T0" fmla="*/ 4 w 45"/>
                <a:gd name="T1" fmla="*/ 45 h 46"/>
                <a:gd name="T2" fmla="*/ 40 w 45"/>
                <a:gd name="T3" fmla="*/ 8 h 46"/>
                <a:gd name="T4" fmla="*/ 40 w 45"/>
                <a:gd name="T5" fmla="*/ 32 h 46"/>
                <a:gd name="T6" fmla="*/ 43 w 45"/>
                <a:gd name="T7" fmla="*/ 34 h 46"/>
                <a:gd name="T8" fmla="*/ 45 w 45"/>
                <a:gd name="T9" fmla="*/ 32 h 46"/>
                <a:gd name="T10" fmla="*/ 45 w 45"/>
                <a:gd name="T11" fmla="*/ 2 h 46"/>
                <a:gd name="T12" fmla="*/ 43 w 45"/>
                <a:gd name="T13" fmla="*/ 0 h 46"/>
                <a:gd name="T14" fmla="*/ 13 w 45"/>
                <a:gd name="T15" fmla="*/ 0 h 46"/>
                <a:gd name="T16" fmla="*/ 11 w 45"/>
                <a:gd name="T17" fmla="*/ 2 h 46"/>
                <a:gd name="T18" fmla="*/ 13 w 45"/>
                <a:gd name="T19" fmla="*/ 5 h 46"/>
                <a:gd name="T20" fmla="*/ 37 w 45"/>
                <a:gd name="T21" fmla="*/ 5 h 46"/>
                <a:gd name="T22" fmla="*/ 1 w 45"/>
                <a:gd name="T23" fmla="*/ 41 h 46"/>
                <a:gd name="T24" fmla="*/ 0 w 45"/>
                <a:gd name="T25" fmla="*/ 43 h 46"/>
                <a:gd name="T26" fmla="*/ 1 w 45"/>
                <a:gd name="T27" fmla="*/ 45 h 46"/>
                <a:gd name="T28" fmla="*/ 4 w 45"/>
                <a:gd name="T2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4" y="45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3"/>
                    <a:pt x="41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1" y="46"/>
                    <a:pt x="3" y="46"/>
                    <a:pt x="4" y="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Freeform 114">
              <a:extLst>
                <a:ext uri="{FF2B5EF4-FFF2-40B4-BE49-F238E27FC236}">
                  <a16:creationId xmlns:a16="http://schemas.microsoft.com/office/drawing/2014/main" id="{B35D2BA3-7796-403D-AC58-C4B677F0A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7" y="2540004"/>
              <a:ext cx="169863" cy="169863"/>
            </a:xfrm>
            <a:custGeom>
              <a:avLst/>
              <a:gdLst>
                <a:gd name="T0" fmla="*/ 41 w 45"/>
                <a:gd name="T1" fmla="*/ 1 h 45"/>
                <a:gd name="T2" fmla="*/ 5 w 45"/>
                <a:gd name="T3" fmla="*/ 37 h 45"/>
                <a:gd name="T4" fmla="*/ 5 w 45"/>
                <a:gd name="T5" fmla="*/ 13 h 45"/>
                <a:gd name="T6" fmla="*/ 2 w 45"/>
                <a:gd name="T7" fmla="*/ 11 h 45"/>
                <a:gd name="T8" fmla="*/ 0 w 45"/>
                <a:gd name="T9" fmla="*/ 13 h 45"/>
                <a:gd name="T10" fmla="*/ 0 w 45"/>
                <a:gd name="T11" fmla="*/ 43 h 45"/>
                <a:gd name="T12" fmla="*/ 2 w 45"/>
                <a:gd name="T13" fmla="*/ 45 h 45"/>
                <a:gd name="T14" fmla="*/ 32 w 45"/>
                <a:gd name="T15" fmla="*/ 45 h 45"/>
                <a:gd name="T16" fmla="*/ 34 w 45"/>
                <a:gd name="T17" fmla="*/ 43 h 45"/>
                <a:gd name="T18" fmla="*/ 32 w 45"/>
                <a:gd name="T19" fmla="*/ 41 h 45"/>
                <a:gd name="T20" fmla="*/ 8 w 45"/>
                <a:gd name="T21" fmla="*/ 41 h 45"/>
                <a:gd name="T22" fmla="*/ 44 w 45"/>
                <a:gd name="T23" fmla="*/ 4 h 45"/>
                <a:gd name="T24" fmla="*/ 45 w 45"/>
                <a:gd name="T25" fmla="*/ 2 h 45"/>
                <a:gd name="T26" fmla="*/ 44 w 45"/>
                <a:gd name="T27" fmla="*/ 1 h 45"/>
                <a:gd name="T28" fmla="*/ 41 w 45"/>
                <a:gd name="T2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1" y="1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4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3"/>
                    <a:pt x="45" y="2"/>
                  </a:cubicBezTo>
                  <a:cubicBezTo>
                    <a:pt x="45" y="2"/>
                    <a:pt x="45" y="1"/>
                    <a:pt x="44" y="1"/>
                  </a:cubicBezTo>
                  <a:cubicBezTo>
                    <a:pt x="44" y="0"/>
                    <a:pt x="42" y="0"/>
                    <a:pt x="41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1" name="Freeform 115">
              <a:extLst>
                <a:ext uri="{FF2B5EF4-FFF2-40B4-BE49-F238E27FC236}">
                  <a16:creationId xmlns:a16="http://schemas.microsoft.com/office/drawing/2014/main" id="{C1D28959-884E-4C7E-BD89-BD02AB9C3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7" y="2540004"/>
              <a:ext cx="169863" cy="169863"/>
            </a:xfrm>
            <a:custGeom>
              <a:avLst/>
              <a:gdLst>
                <a:gd name="T0" fmla="*/ 43 w 45"/>
                <a:gd name="T1" fmla="*/ 11 h 45"/>
                <a:gd name="T2" fmla="*/ 40 w 45"/>
                <a:gd name="T3" fmla="*/ 13 h 45"/>
                <a:gd name="T4" fmla="*/ 40 w 45"/>
                <a:gd name="T5" fmla="*/ 37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1 w 45"/>
                <a:gd name="T19" fmla="*/ 43 h 45"/>
                <a:gd name="T20" fmla="*/ 13 w 45"/>
                <a:gd name="T21" fmla="*/ 45 h 45"/>
                <a:gd name="T22" fmla="*/ 43 w 45"/>
                <a:gd name="T23" fmla="*/ 45 h 45"/>
                <a:gd name="T24" fmla="*/ 45 w 45"/>
                <a:gd name="T25" fmla="*/ 43 h 45"/>
                <a:gd name="T26" fmla="*/ 45 w 45"/>
                <a:gd name="T27" fmla="*/ 13 h 45"/>
                <a:gd name="T28" fmla="*/ 43 w 45"/>
                <a:gd name="T2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1" y="11"/>
                    <a:pt x="40" y="12"/>
                    <a:pt x="40" y="1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Freeform 116">
              <a:extLst>
                <a:ext uri="{FF2B5EF4-FFF2-40B4-BE49-F238E27FC236}">
                  <a16:creationId xmlns:a16="http://schemas.microsoft.com/office/drawing/2014/main" id="{D2FECB05-BDFF-4637-BCA6-042FB80DF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7" y="2228854"/>
              <a:ext cx="169863" cy="173038"/>
            </a:xfrm>
            <a:custGeom>
              <a:avLst/>
              <a:gdLst>
                <a:gd name="T0" fmla="*/ 8 w 45"/>
                <a:gd name="T1" fmla="*/ 5 h 46"/>
                <a:gd name="T2" fmla="*/ 32 w 45"/>
                <a:gd name="T3" fmla="*/ 5 h 46"/>
                <a:gd name="T4" fmla="*/ 34 w 45"/>
                <a:gd name="T5" fmla="*/ 2 h 46"/>
                <a:gd name="T6" fmla="*/ 32 w 45"/>
                <a:gd name="T7" fmla="*/ 0 h 46"/>
                <a:gd name="T8" fmla="*/ 2 w 45"/>
                <a:gd name="T9" fmla="*/ 0 h 46"/>
                <a:gd name="T10" fmla="*/ 0 w 45"/>
                <a:gd name="T11" fmla="*/ 2 h 46"/>
                <a:gd name="T12" fmla="*/ 0 w 45"/>
                <a:gd name="T13" fmla="*/ 32 h 46"/>
                <a:gd name="T14" fmla="*/ 2 w 45"/>
                <a:gd name="T15" fmla="*/ 34 h 46"/>
                <a:gd name="T16" fmla="*/ 5 w 45"/>
                <a:gd name="T17" fmla="*/ 32 h 46"/>
                <a:gd name="T18" fmla="*/ 5 w 45"/>
                <a:gd name="T19" fmla="*/ 8 h 46"/>
                <a:gd name="T20" fmla="*/ 41 w 45"/>
                <a:gd name="T21" fmla="*/ 45 h 46"/>
                <a:gd name="T22" fmla="*/ 44 w 45"/>
                <a:gd name="T23" fmla="*/ 45 h 46"/>
                <a:gd name="T24" fmla="*/ 45 w 45"/>
                <a:gd name="T25" fmla="*/ 43 h 46"/>
                <a:gd name="T26" fmla="*/ 44 w 45"/>
                <a:gd name="T27" fmla="*/ 41 h 46"/>
                <a:gd name="T28" fmla="*/ 8 w 45"/>
                <a:gd name="T2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4" y="34"/>
                    <a:pt x="5" y="33"/>
                    <a:pt x="5" y="32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2" y="46"/>
                    <a:pt x="44" y="46"/>
                    <a:pt x="44" y="45"/>
                  </a:cubicBezTo>
                  <a:cubicBezTo>
                    <a:pt x="45" y="44"/>
                    <a:pt x="45" y="44"/>
                    <a:pt x="45" y="43"/>
                  </a:cubicBezTo>
                  <a:cubicBezTo>
                    <a:pt x="45" y="42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68084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工作进度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Work progress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40320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进度概述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BE1C98-D69E-4198-8080-8C3EC0C4A11B}"/>
              </a:ext>
            </a:extLst>
          </p:cNvPr>
          <p:cNvSpPr/>
          <p:nvPr/>
        </p:nvSpPr>
        <p:spPr>
          <a:xfrm>
            <a:off x="660400" y="1035414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任意多边形: 形状 5">
            <a:extLst>
              <a:ext uri="{FF2B5EF4-FFF2-40B4-BE49-F238E27FC236}">
                <a16:creationId xmlns:a16="http://schemas.microsoft.com/office/drawing/2014/main" id="{C7447A84-8FCE-492E-ABFD-D19DFC9C4ACC}"/>
              </a:ext>
            </a:extLst>
          </p:cNvPr>
          <p:cNvSpPr/>
          <p:nvPr/>
        </p:nvSpPr>
        <p:spPr>
          <a:xfrm>
            <a:off x="660401" y="2847607"/>
            <a:ext cx="10769599" cy="199292"/>
          </a:xfrm>
          <a:custGeom>
            <a:avLst/>
            <a:gdLst>
              <a:gd name="connsiteX0" fmla="*/ 0 w 9683261"/>
              <a:gd name="connsiteY0" fmla="*/ 211015 h 211015"/>
              <a:gd name="connsiteX1" fmla="*/ 9683261 w 9683261"/>
              <a:gd name="connsiteY1" fmla="*/ 211015 h 211015"/>
              <a:gd name="connsiteX2" fmla="*/ 9319846 w 9683261"/>
              <a:gd name="connsiteY2" fmla="*/ 0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83261" h="211015">
                <a:moveTo>
                  <a:pt x="0" y="211015"/>
                </a:moveTo>
                <a:lnTo>
                  <a:pt x="9683261" y="211015"/>
                </a:lnTo>
                <a:lnTo>
                  <a:pt x="9319846" y="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EC03B8C-AA0D-419C-B5FF-3BD1CC0B3A96}"/>
              </a:ext>
            </a:extLst>
          </p:cNvPr>
          <p:cNvSpPr/>
          <p:nvPr/>
        </p:nvSpPr>
        <p:spPr>
          <a:xfrm>
            <a:off x="1664680" y="2601422"/>
            <a:ext cx="914400" cy="914400"/>
          </a:xfrm>
          <a:prstGeom prst="ellipse">
            <a:avLst/>
          </a:prstGeom>
          <a:solidFill>
            <a:srgbClr val="006C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E206E47-54ED-441B-9BE1-DF699F86D91A}"/>
              </a:ext>
            </a:extLst>
          </p:cNvPr>
          <p:cNvSpPr/>
          <p:nvPr/>
        </p:nvSpPr>
        <p:spPr>
          <a:xfrm>
            <a:off x="3651740" y="2601422"/>
            <a:ext cx="914400" cy="914400"/>
          </a:xfrm>
          <a:prstGeom prst="ellipse">
            <a:avLst/>
          </a:prstGeom>
          <a:solidFill>
            <a:srgbClr val="006C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9F32620-BC6D-4AAD-B2EA-AF5F3E32D3AC}"/>
              </a:ext>
            </a:extLst>
          </p:cNvPr>
          <p:cNvSpPr/>
          <p:nvPr/>
        </p:nvSpPr>
        <p:spPr>
          <a:xfrm>
            <a:off x="5416061" y="2419220"/>
            <a:ext cx="1359877" cy="1359877"/>
          </a:xfrm>
          <a:prstGeom prst="ellipse">
            <a:avLst/>
          </a:prstGeom>
          <a:solidFill>
            <a:srgbClr val="006C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AA1B52-CBF1-4015-82F0-3F8BB31780F2}"/>
              </a:ext>
            </a:extLst>
          </p:cNvPr>
          <p:cNvSpPr/>
          <p:nvPr/>
        </p:nvSpPr>
        <p:spPr>
          <a:xfrm>
            <a:off x="762586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BA2D12F-FB9D-4D98-BCCA-CCCB4FBD1B72}"/>
              </a:ext>
            </a:extLst>
          </p:cNvPr>
          <p:cNvSpPr/>
          <p:nvPr/>
        </p:nvSpPr>
        <p:spPr>
          <a:xfrm>
            <a:off x="9614334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5AD509-2F33-419B-9476-4684F56BF68B}"/>
              </a:ext>
            </a:extLst>
          </p:cNvPr>
          <p:cNvSpPr txBox="1"/>
          <p:nvPr/>
        </p:nvSpPr>
        <p:spPr>
          <a:xfrm>
            <a:off x="1162410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前期准备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D53B01-968A-473F-A0B6-DE60E56F4D49}"/>
              </a:ext>
            </a:extLst>
          </p:cNvPr>
          <p:cNvSpPr txBox="1"/>
          <p:nvPr/>
        </p:nvSpPr>
        <p:spPr>
          <a:xfrm>
            <a:off x="1138964" y="3961299"/>
            <a:ext cx="1918939" cy="166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需求分析</a:t>
            </a:r>
            <a:endParaRPr lang="en-US" altLang="zh-CN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项目管理方法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功能设计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经济决策计划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工作安排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110F6F-90A6-4C43-940A-43559437E9BF}"/>
              </a:ext>
            </a:extLst>
          </p:cNvPr>
          <p:cNvSpPr txBox="1"/>
          <p:nvPr/>
        </p:nvSpPr>
        <p:spPr>
          <a:xfrm>
            <a:off x="5138751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编码训练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99A0B9-345A-4B16-ADDF-9D002B5871CD}"/>
              </a:ext>
            </a:extLst>
          </p:cNvPr>
          <p:cNvSpPr txBox="1"/>
          <p:nvPr/>
        </p:nvSpPr>
        <p:spPr>
          <a:xfrm>
            <a:off x="7136629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整合测试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0C74E22-670C-4A73-8B0D-95289608290F}"/>
              </a:ext>
            </a:extLst>
          </p:cNvPr>
          <p:cNvSpPr txBox="1"/>
          <p:nvPr/>
        </p:nvSpPr>
        <p:spPr>
          <a:xfrm>
            <a:off x="9112065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dirty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完善总结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E0283E2-F76D-4960-BEF7-BAC8030BF795}"/>
              </a:ext>
            </a:extLst>
          </p:cNvPr>
          <p:cNvSpPr txBox="1"/>
          <p:nvPr/>
        </p:nvSpPr>
        <p:spPr>
          <a:xfrm>
            <a:off x="3149470" y="3961299"/>
            <a:ext cx="1918939" cy="70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开发环境确定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训练集预处理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56286A3-4399-43AB-83AB-2EC0D1CFEBC7}"/>
              </a:ext>
            </a:extLst>
          </p:cNvPr>
          <p:cNvSpPr txBox="1"/>
          <p:nvPr/>
        </p:nvSpPr>
        <p:spPr>
          <a:xfrm>
            <a:off x="5142625" y="3961299"/>
            <a:ext cx="1918939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小训练集测试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B27D5C7-61A2-4D9E-B474-30E6B8659165}"/>
              </a:ext>
            </a:extLst>
          </p:cNvPr>
          <p:cNvSpPr txBox="1"/>
          <p:nvPr/>
        </p:nvSpPr>
        <p:spPr>
          <a:xfrm>
            <a:off x="3158976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系统设计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183374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383323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584400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7843488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981859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29730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文档相关</a:t>
            </a:r>
          </a:p>
        </p:txBody>
      </p:sp>
      <p:pic>
        <p:nvPicPr>
          <p:cNvPr id="14" name="图片占位符 10">
            <a:extLst>
              <a:ext uri="{FF2B5EF4-FFF2-40B4-BE49-F238E27FC236}">
                <a16:creationId xmlns:a16="http://schemas.microsoft.com/office/drawing/2014/main" id="{219F5F70-9681-4B1B-A78C-F94064C376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1229" y="1218666"/>
            <a:ext cx="5435600" cy="2278411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</p:pic>
      <p:pic>
        <p:nvPicPr>
          <p:cNvPr id="15" name="图片占位符 12">
            <a:extLst>
              <a:ext uri="{FF2B5EF4-FFF2-40B4-BE49-F238E27FC236}">
                <a16:creationId xmlns:a16="http://schemas.microsoft.com/office/drawing/2014/main" id="{0637185F-11C9-4A5E-9DF4-3CDB86EDF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879" y="3603482"/>
            <a:ext cx="5441950" cy="2278411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587453F-D03C-4CB4-A239-C6ED27AD6E94}"/>
              </a:ext>
            </a:extLst>
          </p:cNvPr>
          <p:cNvSpPr txBox="1"/>
          <p:nvPr/>
        </p:nvSpPr>
        <p:spPr>
          <a:xfrm>
            <a:off x="961492" y="2518379"/>
            <a:ext cx="3299233" cy="1957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本阶段的工作主要对设计文档进行了完善，同时完成了完整的风险管理计划，并对这一阶段的预算执行情况进行了记录。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0CD6661-74AA-4B7C-922D-456914E521D3}"/>
              </a:ext>
            </a:extLst>
          </p:cNvPr>
          <p:cNvCxnSpPr>
            <a:cxnSpLocks/>
          </p:cNvCxnSpPr>
          <p:nvPr/>
        </p:nvCxnSpPr>
        <p:spPr>
          <a:xfrm rot="16200000">
            <a:off x="1416302" y="4274687"/>
            <a:ext cx="0" cy="93600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4649176-4C0D-4EBC-A4C0-18050DB4270C}"/>
              </a:ext>
            </a:extLst>
          </p:cNvPr>
          <p:cNvCxnSpPr/>
          <p:nvPr/>
        </p:nvCxnSpPr>
        <p:spPr>
          <a:xfrm>
            <a:off x="5867492" y="3603482"/>
            <a:ext cx="0" cy="2278411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8F9219E-7AE6-4CE9-AFB2-9BB994DBDC2A}"/>
              </a:ext>
            </a:extLst>
          </p:cNvPr>
          <p:cNvCxnSpPr/>
          <p:nvPr/>
        </p:nvCxnSpPr>
        <p:spPr>
          <a:xfrm>
            <a:off x="5867492" y="1218666"/>
            <a:ext cx="0" cy="2278411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B04EC32-F386-47F5-A731-F413135DF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46" y="1218666"/>
            <a:ext cx="6320783" cy="33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741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谢谢观看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52591" y="4089237"/>
            <a:ext cx="210062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答辩人：臧林顿</a:t>
            </a:r>
            <a:endParaRPr kumimoji="0" lang="en-US" altLang="zh-CN" sz="1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导师 ： 王勇</a:t>
            </a:r>
            <a:endParaRPr kumimoji="0" lang="en-US" altLang="zh-CN" sz="1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5271139" y="1028700"/>
            <a:ext cx="2198038" cy="1259572"/>
            <a:chOff x="5576876" y="540040"/>
            <a:chExt cx="2198038" cy="125957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需求变更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C4962F-6E74-4D33-A990-EC2DE600EA63}"/>
                </a:ext>
              </a:extLst>
            </p:cNvPr>
            <p:cNvSpPr txBox="1"/>
            <p:nvPr/>
          </p:nvSpPr>
          <p:spPr>
            <a:xfrm>
              <a:off x="5576876" y="1461058"/>
              <a:ext cx="2198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New requirements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BF7F901-DF5A-4293-9310-3AD065F94474}"/>
              </a:ext>
            </a:extLst>
          </p:cNvPr>
          <p:cNvGrpSpPr/>
          <p:nvPr/>
        </p:nvGrpSpPr>
        <p:grpSpPr>
          <a:xfrm>
            <a:off x="8398684" y="1028700"/>
            <a:ext cx="1943161" cy="1259572"/>
            <a:chOff x="8704421" y="540040"/>
            <a:chExt cx="1943161" cy="125957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FA5364-3A41-4843-879E-64A20F8880BC}"/>
                </a:ext>
              </a:extLst>
            </p:cNvPr>
            <p:cNvSpPr txBox="1"/>
            <p:nvPr/>
          </p:nvSpPr>
          <p:spPr>
            <a:xfrm>
              <a:off x="8704421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A6CF73-DA4A-4F91-ADB9-614D5D71F726}"/>
                </a:ext>
              </a:extLst>
            </p:cNvPr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详细设计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82351F-1B65-48DD-9108-E84F967FFB4E}"/>
                </a:ext>
              </a:extLst>
            </p:cNvPr>
            <p:cNvSpPr txBox="1"/>
            <p:nvPr/>
          </p:nvSpPr>
          <p:spPr>
            <a:xfrm>
              <a:off x="8704421" y="1461058"/>
              <a:ext cx="1943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Detailed design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5271139" y="2719407"/>
            <a:ext cx="1774845" cy="1229030"/>
            <a:chOff x="5576876" y="2230747"/>
            <a:chExt cx="1774845" cy="122903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预算使用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561C36-7754-4C53-BB0B-5109A0378F6F}"/>
                </a:ext>
              </a:extLst>
            </p:cNvPr>
            <p:cNvSpPr txBox="1"/>
            <p:nvPr/>
          </p:nvSpPr>
          <p:spPr>
            <a:xfrm>
              <a:off x="5576876" y="3121223"/>
              <a:ext cx="1734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Budget usage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985D56C-BA9C-4F8A-8189-6443C7F98C92}"/>
              </a:ext>
            </a:extLst>
          </p:cNvPr>
          <p:cNvGrpSpPr/>
          <p:nvPr/>
        </p:nvGrpSpPr>
        <p:grpSpPr>
          <a:xfrm>
            <a:off x="8398684" y="2719407"/>
            <a:ext cx="2169184" cy="1229030"/>
            <a:chOff x="8704421" y="2230747"/>
            <a:chExt cx="2169184" cy="122903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8A655AE-AE37-4E3A-B732-D8D9F3C56C85}"/>
                </a:ext>
              </a:extLst>
            </p:cNvPr>
            <p:cNvSpPr txBox="1"/>
            <p:nvPr/>
          </p:nvSpPr>
          <p:spPr>
            <a:xfrm>
              <a:off x="8704421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3DC2D5-346C-4F45-BFE7-9A51CF890A14}"/>
                </a:ext>
              </a:extLst>
            </p:cNvPr>
            <p:cNvSpPr txBox="1"/>
            <p:nvPr/>
          </p:nvSpPr>
          <p:spPr>
            <a:xfrm>
              <a:off x="8704421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风险管理</a:t>
              </a:r>
              <a:endPara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79D15BD-0703-466F-A5B1-443852795E2B}"/>
                </a:ext>
              </a:extLst>
            </p:cNvPr>
            <p:cNvSpPr txBox="1"/>
            <p:nvPr/>
          </p:nvSpPr>
          <p:spPr>
            <a:xfrm>
              <a:off x="8704421" y="3121223"/>
              <a:ext cx="21691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Risk management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D1B27E5-D377-47E9-A59B-0D2AB876D87A}"/>
              </a:ext>
            </a:extLst>
          </p:cNvPr>
          <p:cNvGrpSpPr/>
          <p:nvPr/>
        </p:nvGrpSpPr>
        <p:grpSpPr>
          <a:xfrm>
            <a:off x="5271139" y="4366570"/>
            <a:ext cx="1774845" cy="1242032"/>
            <a:chOff x="5576876" y="3877910"/>
            <a:chExt cx="1774845" cy="12420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D09A40-F534-4BFE-9684-433DE001B6FC}"/>
                </a:ext>
              </a:extLst>
            </p:cNvPr>
            <p:cNvSpPr txBox="1"/>
            <p:nvPr/>
          </p:nvSpPr>
          <p:spPr>
            <a:xfrm>
              <a:off x="5576876" y="387791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6F88C9D-4FCB-4CCD-8515-7A3A500E6840}"/>
                </a:ext>
              </a:extLst>
            </p:cNvPr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工作进度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5BBEA2-328D-4661-B08C-2E7D5E4DE5CB}"/>
                </a:ext>
              </a:extLst>
            </p:cNvPr>
            <p:cNvSpPr txBox="1"/>
            <p:nvPr/>
          </p:nvSpPr>
          <p:spPr>
            <a:xfrm>
              <a:off x="5576876" y="4781388"/>
              <a:ext cx="1734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Work progress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5849866"/>
            <a:ext cx="1052654" cy="108000"/>
            <a:chOff x="10467218" y="6126091"/>
            <a:chExt cx="1052654" cy="108000"/>
          </a:xfrm>
          <a:solidFill>
            <a:schemeClr val="accent1"/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5CDE1A13-92C8-4873-8597-04BE5D7CFE3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D4CB947-938F-471D-87BD-F95D26CB5809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292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需求变更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New requirements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52882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9399C7E-A646-423A-A81A-33CB60BD2B9B}"/>
              </a:ext>
            </a:extLst>
          </p:cNvPr>
          <p:cNvSpPr/>
          <p:nvPr/>
        </p:nvSpPr>
        <p:spPr>
          <a:xfrm>
            <a:off x="4809393" y="1333141"/>
            <a:ext cx="6709507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需求变更</a:t>
            </a:r>
            <a:r>
              <a:rPr lang="en-US" altLang="zh-CN" dirty="0"/>
              <a:t>——</a:t>
            </a:r>
            <a:r>
              <a:rPr lang="zh-CN" altLang="en-US" dirty="0"/>
              <a:t>训练策略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F7488-70A1-4EFE-B7FB-1D1F5A9136B3}"/>
              </a:ext>
            </a:extLst>
          </p:cNvPr>
          <p:cNvSpPr/>
          <p:nvPr/>
        </p:nvSpPr>
        <p:spPr>
          <a:xfrm>
            <a:off x="660401" y="1333141"/>
            <a:ext cx="4148992" cy="438937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82B473C-24BC-4079-8D28-B96C26E2642F}"/>
              </a:ext>
            </a:extLst>
          </p:cNvPr>
          <p:cNvSpPr/>
          <p:nvPr/>
        </p:nvSpPr>
        <p:spPr>
          <a:xfrm rot="5400000">
            <a:off x="4760608" y="3430260"/>
            <a:ext cx="292707" cy="1951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280140-DC9E-4158-9141-E017629EDCEF}"/>
              </a:ext>
            </a:extLst>
          </p:cNvPr>
          <p:cNvSpPr txBox="1"/>
          <p:nvPr/>
        </p:nvSpPr>
        <p:spPr>
          <a:xfrm>
            <a:off x="5310554" y="1745927"/>
            <a:ext cx="4967653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新：小训练集 → 大训练集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5348655" y="2890713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快速迭代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58844B0-95A5-4EE9-93A4-81C5B7279E43}"/>
              </a:ext>
            </a:extLst>
          </p:cNvPr>
          <p:cNvCxnSpPr>
            <a:cxnSpLocks/>
          </p:cNvCxnSpPr>
          <p:nvPr/>
        </p:nvCxnSpPr>
        <p:spPr>
          <a:xfrm>
            <a:off x="5354204" y="2524184"/>
            <a:ext cx="55963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5327091" y="3297444"/>
            <a:ext cx="5628123" cy="605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小训练集最大的优点就是训练快，根据训练结果可以快速发现问题，优化代码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1137294" y="1745927"/>
            <a:ext cx="3935867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/>
                <a:ea typeface="微软雅黑"/>
              </a:rPr>
              <a:t>原：大训练集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2890713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分类结果准确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0702481-5665-4A69-8FB5-75A4186979DC}"/>
              </a:ext>
            </a:extLst>
          </p:cNvPr>
          <p:cNvCxnSpPr>
            <a:cxnSpLocks/>
          </p:cNvCxnSpPr>
          <p:nvPr/>
        </p:nvCxnSpPr>
        <p:spPr>
          <a:xfrm>
            <a:off x="1193644" y="2524184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4" y="3297444"/>
            <a:ext cx="3250067" cy="6083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深度学习准确率的重要来源就是大量数据组成的训练集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5348655" y="4206653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确定最优参数范围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5327092" y="4613384"/>
            <a:ext cx="5628122" cy="925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小训练集产出的模型可能会有较大的误分类率，但依然能确定参数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m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的大致范围，减伤后期在大训练集上的调参工作量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4206653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可实用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5" y="4613384"/>
            <a:ext cx="3170936" cy="605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通过大训练集训练出的模型可以直接应用在项目中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54534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详细设计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Detailed design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05192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硬件环境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F05BD1-6458-44F5-BD3F-8825DBFB80CB}"/>
              </a:ext>
            </a:extLst>
          </p:cNvPr>
          <p:cNvSpPr/>
          <p:nvPr/>
        </p:nvSpPr>
        <p:spPr>
          <a:xfrm>
            <a:off x="660400" y="2426768"/>
            <a:ext cx="5246913" cy="34380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3A37D18-92CE-4107-844B-EAE59B7DF5EA}"/>
              </a:ext>
            </a:extLst>
          </p:cNvPr>
          <p:cNvSpPr/>
          <p:nvPr/>
        </p:nvSpPr>
        <p:spPr>
          <a:xfrm>
            <a:off x="2757298" y="2649204"/>
            <a:ext cx="1020741" cy="10207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7C22EC-4924-40A3-A11D-92541F8FCDFA}"/>
              </a:ext>
            </a:extLst>
          </p:cNvPr>
          <p:cNvSpPr txBox="1"/>
          <p:nvPr/>
        </p:nvSpPr>
        <p:spPr>
          <a:xfrm>
            <a:off x="1955799" y="3793345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客户端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974271" y="4505437"/>
            <a:ext cx="4619170" cy="1044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4-6vCPU </a:t>
            </a:r>
          </a:p>
          <a:p>
            <a:pPr lvl="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Mem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：≥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8GB</a:t>
            </a:r>
          </a:p>
          <a:p>
            <a:pPr lvl="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：≥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128GB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56F9CA-5573-4373-88B8-CA5070E472F2}"/>
              </a:ext>
            </a:extLst>
          </p:cNvPr>
          <p:cNvSpPr/>
          <p:nvPr/>
        </p:nvSpPr>
        <p:spPr>
          <a:xfrm>
            <a:off x="6284688" y="2426768"/>
            <a:ext cx="5246911" cy="34380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61AE5C2-A898-4D97-B8AB-4E79EB6543B7}"/>
              </a:ext>
            </a:extLst>
          </p:cNvPr>
          <p:cNvSpPr/>
          <p:nvPr/>
        </p:nvSpPr>
        <p:spPr>
          <a:xfrm>
            <a:off x="8402241" y="2649204"/>
            <a:ext cx="1020741" cy="10207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C32A64-1BD1-4CE5-B78F-FBDC1EDE2772}"/>
              </a:ext>
            </a:extLst>
          </p:cNvPr>
          <p:cNvSpPr txBox="1"/>
          <p:nvPr/>
        </p:nvSpPr>
        <p:spPr>
          <a:xfrm>
            <a:off x="7580086" y="3793345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数据库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39C68A-2BAC-4940-81CE-B0E7AECDD19C}"/>
              </a:ext>
            </a:extLst>
          </p:cNvPr>
          <p:cNvSpPr txBox="1"/>
          <p:nvPr/>
        </p:nvSpPr>
        <p:spPr>
          <a:xfrm>
            <a:off x="6598558" y="4505437"/>
            <a:ext cx="4619170" cy="1044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8vCPU 2.6GHz</a:t>
            </a:r>
          </a:p>
          <a:p>
            <a:pPr lvl="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Mem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8GB</a:t>
            </a:r>
          </a:p>
          <a:p>
            <a:pPr lvl="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40G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F518B50-E48D-43EC-B332-ADAAE7EBACE0}"/>
              </a:ext>
            </a:extLst>
          </p:cNvPr>
          <p:cNvGrpSpPr/>
          <p:nvPr/>
        </p:nvGrpSpPr>
        <p:grpSpPr>
          <a:xfrm>
            <a:off x="8672105" y="2913206"/>
            <a:ext cx="481013" cy="454026"/>
            <a:chOff x="1528763" y="4175125"/>
            <a:chExt cx="481013" cy="454026"/>
          </a:xfrm>
          <a:solidFill>
            <a:schemeClr val="bg1"/>
          </a:solidFill>
        </p:grpSpPr>
        <p:sp>
          <p:nvSpPr>
            <p:cNvPr id="40" name="Freeform 82">
              <a:extLst>
                <a:ext uri="{FF2B5EF4-FFF2-40B4-BE49-F238E27FC236}">
                  <a16:creationId xmlns:a16="http://schemas.microsoft.com/office/drawing/2014/main" id="{B08186E2-67A7-4E96-A933-8B24749BE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175125"/>
              <a:ext cx="330200" cy="398463"/>
            </a:xfrm>
            <a:custGeom>
              <a:avLst/>
              <a:gdLst>
                <a:gd name="T0" fmla="*/ 4 w 88"/>
                <a:gd name="T1" fmla="*/ 46 h 106"/>
                <a:gd name="T2" fmla="*/ 42 w 88"/>
                <a:gd name="T3" fmla="*/ 8 h 106"/>
                <a:gd name="T4" fmla="*/ 42 w 88"/>
                <a:gd name="T5" fmla="*/ 104 h 106"/>
                <a:gd name="T6" fmla="*/ 44 w 88"/>
                <a:gd name="T7" fmla="*/ 106 h 106"/>
                <a:gd name="T8" fmla="*/ 46 w 88"/>
                <a:gd name="T9" fmla="*/ 104 h 106"/>
                <a:gd name="T10" fmla="*/ 46 w 88"/>
                <a:gd name="T11" fmla="*/ 8 h 106"/>
                <a:gd name="T12" fmla="*/ 84 w 88"/>
                <a:gd name="T13" fmla="*/ 46 h 106"/>
                <a:gd name="T14" fmla="*/ 88 w 88"/>
                <a:gd name="T15" fmla="*/ 46 h 106"/>
                <a:gd name="T16" fmla="*/ 88 w 88"/>
                <a:gd name="T17" fmla="*/ 43 h 106"/>
                <a:gd name="T18" fmla="*/ 46 w 88"/>
                <a:gd name="T19" fmla="*/ 1 h 106"/>
                <a:gd name="T20" fmla="*/ 42 w 88"/>
                <a:gd name="T21" fmla="*/ 1 h 106"/>
                <a:gd name="T22" fmla="*/ 0 w 88"/>
                <a:gd name="T23" fmla="*/ 43 h 106"/>
                <a:gd name="T24" fmla="*/ 0 w 88"/>
                <a:gd name="T25" fmla="*/ 46 h 106"/>
                <a:gd name="T26" fmla="*/ 4 w 88"/>
                <a:gd name="T27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106">
                  <a:moveTo>
                    <a:pt x="4" y="46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5"/>
                    <a:pt x="43" y="106"/>
                    <a:pt x="44" y="106"/>
                  </a:cubicBezTo>
                  <a:cubicBezTo>
                    <a:pt x="45" y="106"/>
                    <a:pt x="46" y="105"/>
                    <a:pt x="46" y="104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5" y="47"/>
                    <a:pt x="87" y="47"/>
                    <a:pt x="88" y="46"/>
                  </a:cubicBezTo>
                  <a:cubicBezTo>
                    <a:pt x="88" y="45"/>
                    <a:pt x="88" y="44"/>
                    <a:pt x="88" y="43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3" y="0"/>
                    <a:pt x="42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1" y="47"/>
                    <a:pt x="3" y="47"/>
                    <a:pt x="4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" name="Freeform 83">
              <a:extLst>
                <a:ext uri="{FF2B5EF4-FFF2-40B4-BE49-F238E27FC236}">
                  <a16:creationId xmlns:a16="http://schemas.microsoft.com/office/drawing/2014/main" id="{DBF413E4-127C-4710-AE76-079FE3B5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3" y="4557713"/>
              <a:ext cx="481013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BE4EDC7-D890-4490-BC86-39C42F134C4C}"/>
              </a:ext>
            </a:extLst>
          </p:cNvPr>
          <p:cNvGrpSpPr/>
          <p:nvPr/>
        </p:nvGrpSpPr>
        <p:grpSpPr>
          <a:xfrm>
            <a:off x="3027956" y="2964811"/>
            <a:ext cx="479425" cy="454026"/>
            <a:chOff x="568325" y="4175125"/>
            <a:chExt cx="479425" cy="454026"/>
          </a:xfrm>
          <a:solidFill>
            <a:schemeClr val="bg1"/>
          </a:solidFill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90E47401-4D81-4466-90B0-484A6705D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4" name="Freeform 85">
              <a:extLst>
                <a:ext uri="{FF2B5EF4-FFF2-40B4-BE49-F238E27FC236}">
                  <a16:creationId xmlns:a16="http://schemas.microsoft.com/office/drawing/2014/main" id="{1B8FF22D-2D31-4D5C-AF6A-AF5AF59C7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50096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软件环境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84443" y="987610"/>
            <a:ext cx="216000" cy="5003800"/>
            <a:chOff x="5984443" y="987610"/>
            <a:chExt cx="216000" cy="5003800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8365522-F909-4548-AD38-E47ABCA60092}"/>
                </a:ext>
              </a:extLst>
            </p:cNvPr>
            <p:cNvCxnSpPr/>
            <p:nvPr/>
          </p:nvCxnSpPr>
          <p:spPr>
            <a:xfrm>
              <a:off x="6096000" y="987610"/>
              <a:ext cx="0" cy="500380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F0FEAC5-9078-48B0-B0E4-4C12E5DC9AB9}"/>
                </a:ext>
              </a:extLst>
            </p:cNvPr>
            <p:cNvSpPr/>
            <p:nvPr/>
          </p:nvSpPr>
          <p:spPr>
            <a:xfrm>
              <a:off x="5984443" y="1452664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ECF319D0-D1F8-4884-8BB1-F897988CEA12}"/>
                </a:ext>
              </a:extLst>
            </p:cNvPr>
            <p:cNvSpPr/>
            <p:nvPr/>
          </p:nvSpPr>
          <p:spPr>
            <a:xfrm>
              <a:off x="5984443" y="3143128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75E39EF-C92C-43C8-A634-1E5031D65051}"/>
                </a:ext>
              </a:extLst>
            </p:cNvPr>
            <p:cNvSpPr/>
            <p:nvPr/>
          </p:nvSpPr>
          <p:spPr>
            <a:xfrm>
              <a:off x="5984443" y="4833593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1CD3E4C-05C9-47DE-9CC4-8F9574E4D7A3}"/>
              </a:ext>
            </a:extLst>
          </p:cNvPr>
          <p:cNvCxnSpPr/>
          <p:nvPr/>
        </p:nvCxnSpPr>
        <p:spPr>
          <a:xfrm>
            <a:off x="5080000" y="1554262"/>
            <a:ext cx="203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BC765D-BCD5-4C52-AEEF-54895D3FBA6B}"/>
              </a:ext>
            </a:extLst>
          </p:cNvPr>
          <p:cNvCxnSpPr/>
          <p:nvPr/>
        </p:nvCxnSpPr>
        <p:spPr>
          <a:xfrm>
            <a:off x="5080000" y="3251128"/>
            <a:ext cx="203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BD1B066-24FC-47F7-944C-95C898C5263A}"/>
              </a:ext>
            </a:extLst>
          </p:cNvPr>
          <p:cNvCxnSpPr/>
          <p:nvPr/>
        </p:nvCxnSpPr>
        <p:spPr>
          <a:xfrm>
            <a:off x="5080000" y="4941593"/>
            <a:ext cx="203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6CFDBD3-EDA5-4EA3-AEB2-9116D27268B1}"/>
              </a:ext>
            </a:extLst>
          </p:cNvPr>
          <p:cNvSpPr txBox="1"/>
          <p:nvPr/>
        </p:nvSpPr>
        <p:spPr>
          <a:xfrm>
            <a:off x="1224232" y="1336968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A13F0B"/>
                </a:solidFill>
                <a:latin typeface="微软雅黑"/>
                <a:ea typeface="微软雅黑"/>
              </a:rPr>
              <a:t>主机操作系统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1F6F863-881A-4955-B430-963CF8674BFD}"/>
              </a:ext>
            </a:extLst>
          </p:cNvPr>
          <p:cNvSpPr txBox="1"/>
          <p:nvPr/>
        </p:nvSpPr>
        <p:spPr>
          <a:xfrm>
            <a:off x="1224232" y="1876407"/>
            <a:ext cx="3273369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Ubuntu 18.04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E2148D3-B150-4AAE-B380-49289A356E65}"/>
              </a:ext>
            </a:extLst>
          </p:cNvPr>
          <p:cNvSpPr txBox="1"/>
          <p:nvPr/>
        </p:nvSpPr>
        <p:spPr>
          <a:xfrm>
            <a:off x="1224232" y="3031899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A13F0B"/>
                </a:solidFill>
                <a:latin typeface="微软雅黑"/>
                <a:ea typeface="微软雅黑"/>
              </a:rPr>
              <a:t>主机开发环境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7AB5490-72A4-41ED-8BDC-6EB2DF91862E}"/>
              </a:ext>
            </a:extLst>
          </p:cNvPr>
          <p:cNvSpPr txBox="1"/>
          <p:nvPr/>
        </p:nvSpPr>
        <p:spPr>
          <a:xfrm>
            <a:off x="794332" y="3571338"/>
            <a:ext cx="3703270" cy="612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r">
              <a:defRPr/>
            </a:pP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Python 2.7 &amp; Python 3.6</a:t>
            </a:r>
          </a:p>
          <a:p>
            <a:pPr lvl="0" algn="r">
              <a:defRPr/>
            </a:pPr>
            <a:r>
              <a:rPr lang="en-US" altLang="zh-CN" dirty="0"/>
              <a:t>Anaconda(</a:t>
            </a:r>
            <a:r>
              <a:rPr lang="en-US" altLang="zh-CN" dirty="0" err="1"/>
              <a:t>TenserFlow</a:t>
            </a:r>
            <a:r>
              <a:rPr lang="en-US" altLang="zh-CN" dirty="0"/>
              <a:t>)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A352EAF-A87B-4B03-A487-15EFF5039E3A}"/>
              </a:ext>
            </a:extLst>
          </p:cNvPr>
          <p:cNvSpPr txBox="1"/>
          <p:nvPr/>
        </p:nvSpPr>
        <p:spPr>
          <a:xfrm>
            <a:off x="1224232" y="4709952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沙箱环境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9DAC488-3818-4AB7-BF71-F27D6A30D9EC}"/>
              </a:ext>
            </a:extLst>
          </p:cNvPr>
          <p:cNvSpPr txBox="1"/>
          <p:nvPr/>
        </p:nvSpPr>
        <p:spPr>
          <a:xfrm>
            <a:off x="1224232" y="5249391"/>
            <a:ext cx="3273369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r"/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Cuckoo 2.0.7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5DAE622-0B9C-49D8-A696-B41006768D46}"/>
              </a:ext>
            </a:extLst>
          </p:cNvPr>
          <p:cNvSpPr txBox="1"/>
          <p:nvPr/>
        </p:nvSpPr>
        <p:spPr>
          <a:xfrm>
            <a:off x="7676294" y="1336968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客户机操作系统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2FEAF1B-032A-43EB-9FC4-51AC1F470A13}"/>
              </a:ext>
            </a:extLst>
          </p:cNvPr>
          <p:cNvSpPr txBox="1"/>
          <p:nvPr/>
        </p:nvSpPr>
        <p:spPr>
          <a:xfrm>
            <a:off x="7676294" y="1876407"/>
            <a:ext cx="3273369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Windows7 SP1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7B67956-36D8-4450-956B-566065CBA2ED}"/>
              </a:ext>
            </a:extLst>
          </p:cNvPr>
          <p:cNvSpPr txBox="1"/>
          <p:nvPr/>
        </p:nvSpPr>
        <p:spPr>
          <a:xfrm>
            <a:off x="7676294" y="3031899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客户机开发环境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DC77B34-9187-4B01-A49E-5338A0C29475}"/>
              </a:ext>
            </a:extLst>
          </p:cNvPr>
          <p:cNvSpPr txBox="1"/>
          <p:nvPr/>
        </p:nvSpPr>
        <p:spPr>
          <a:xfrm>
            <a:off x="7676294" y="3571338"/>
            <a:ext cx="3273369" cy="612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Python 2.7</a:t>
            </a:r>
          </a:p>
          <a:p>
            <a:pPr lvl="0" algn="l">
              <a:defRPr/>
            </a:pPr>
            <a:r>
              <a:rPr lang="en-US" altLang="zh-CN" dirty="0"/>
              <a:t>Anaconda(</a:t>
            </a:r>
            <a:r>
              <a:rPr lang="en-US" altLang="zh-CN" dirty="0" err="1"/>
              <a:t>TenserFlow</a:t>
            </a:r>
            <a:r>
              <a:rPr lang="en-US" altLang="zh-CN" dirty="0"/>
              <a:t>)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184225B-75FE-4CB7-888D-9D7047E64914}"/>
              </a:ext>
            </a:extLst>
          </p:cNvPr>
          <p:cNvSpPr txBox="1"/>
          <p:nvPr/>
        </p:nvSpPr>
        <p:spPr>
          <a:xfrm>
            <a:off x="7676294" y="4709952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A13F0B"/>
                </a:solidFill>
                <a:latin typeface="微软雅黑"/>
                <a:ea typeface="微软雅黑"/>
              </a:rPr>
              <a:t>数据库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DAA0C0B-49E9-44E4-82FF-063C35F30E09}"/>
              </a:ext>
            </a:extLst>
          </p:cNvPr>
          <p:cNvSpPr txBox="1"/>
          <p:nvPr/>
        </p:nvSpPr>
        <p:spPr>
          <a:xfrm>
            <a:off x="7676294" y="5249391"/>
            <a:ext cx="3273369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l"/>
            <a:r>
              <a:rPr kumimoji="0" lang="en-US" altLang="zh-CN" sz="1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GaussDB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B30725F-D0EF-439D-8E41-F9F2EC9F6152}"/>
              </a:ext>
            </a:extLst>
          </p:cNvPr>
          <p:cNvGrpSpPr/>
          <p:nvPr/>
        </p:nvGrpSpPr>
        <p:grpSpPr>
          <a:xfrm>
            <a:off x="6687312" y="2985510"/>
            <a:ext cx="504000" cy="504000"/>
            <a:chOff x="7982080" y="4240456"/>
            <a:chExt cx="504000" cy="50400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321C5363-4DF6-4916-987C-B6702218EA21}"/>
                </a:ext>
              </a:extLst>
            </p:cNvPr>
            <p:cNvSpPr/>
            <p:nvPr/>
          </p:nvSpPr>
          <p:spPr>
            <a:xfrm>
              <a:off x="7982080" y="4240456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" name="Freeform 108">
              <a:extLst>
                <a:ext uri="{FF2B5EF4-FFF2-40B4-BE49-F238E27FC236}">
                  <a16:creationId xmlns:a16="http://schemas.microsoft.com/office/drawing/2014/main" id="{5EB69014-7CF2-415E-BDB6-C9EC32D9578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54080" y="4382788"/>
              <a:ext cx="360000" cy="219337"/>
            </a:xfrm>
            <a:custGeom>
              <a:avLst/>
              <a:gdLst>
                <a:gd name="T0" fmla="*/ 126 w 128"/>
                <a:gd name="T1" fmla="*/ 74 h 78"/>
                <a:gd name="T2" fmla="*/ 114 w 128"/>
                <a:gd name="T3" fmla="*/ 74 h 78"/>
                <a:gd name="T4" fmla="*/ 114 w 128"/>
                <a:gd name="T5" fmla="*/ 50 h 78"/>
                <a:gd name="T6" fmla="*/ 108 w 128"/>
                <a:gd name="T7" fmla="*/ 44 h 78"/>
                <a:gd name="T8" fmla="*/ 94 w 128"/>
                <a:gd name="T9" fmla="*/ 44 h 78"/>
                <a:gd name="T10" fmla="*/ 88 w 128"/>
                <a:gd name="T11" fmla="*/ 50 h 78"/>
                <a:gd name="T12" fmla="*/ 88 w 128"/>
                <a:gd name="T13" fmla="*/ 74 h 78"/>
                <a:gd name="T14" fmla="*/ 77 w 128"/>
                <a:gd name="T15" fmla="*/ 74 h 78"/>
                <a:gd name="T16" fmla="*/ 77 w 128"/>
                <a:gd name="T17" fmla="*/ 6 h 78"/>
                <a:gd name="T18" fmla="*/ 71 w 128"/>
                <a:gd name="T19" fmla="*/ 0 h 78"/>
                <a:gd name="T20" fmla="*/ 57 w 128"/>
                <a:gd name="T21" fmla="*/ 0 h 78"/>
                <a:gd name="T22" fmla="*/ 51 w 128"/>
                <a:gd name="T23" fmla="*/ 6 h 78"/>
                <a:gd name="T24" fmla="*/ 51 w 128"/>
                <a:gd name="T25" fmla="*/ 74 h 78"/>
                <a:gd name="T26" fmla="*/ 40 w 128"/>
                <a:gd name="T27" fmla="*/ 74 h 78"/>
                <a:gd name="T28" fmla="*/ 40 w 128"/>
                <a:gd name="T29" fmla="*/ 35 h 78"/>
                <a:gd name="T30" fmla="*/ 34 w 128"/>
                <a:gd name="T31" fmla="*/ 29 h 78"/>
                <a:gd name="T32" fmla="*/ 20 w 128"/>
                <a:gd name="T33" fmla="*/ 29 h 78"/>
                <a:gd name="T34" fmla="*/ 14 w 128"/>
                <a:gd name="T35" fmla="*/ 35 h 78"/>
                <a:gd name="T36" fmla="*/ 14 w 128"/>
                <a:gd name="T37" fmla="*/ 74 h 78"/>
                <a:gd name="T38" fmla="*/ 2 w 128"/>
                <a:gd name="T39" fmla="*/ 74 h 78"/>
                <a:gd name="T40" fmla="*/ 0 w 128"/>
                <a:gd name="T41" fmla="*/ 76 h 78"/>
                <a:gd name="T42" fmla="*/ 2 w 128"/>
                <a:gd name="T43" fmla="*/ 78 h 78"/>
                <a:gd name="T44" fmla="*/ 126 w 128"/>
                <a:gd name="T45" fmla="*/ 78 h 78"/>
                <a:gd name="T46" fmla="*/ 128 w 128"/>
                <a:gd name="T47" fmla="*/ 76 h 78"/>
                <a:gd name="T48" fmla="*/ 126 w 128"/>
                <a:gd name="T49" fmla="*/ 74 h 78"/>
                <a:gd name="T50" fmla="*/ 36 w 128"/>
                <a:gd name="T51" fmla="*/ 74 h 78"/>
                <a:gd name="T52" fmla="*/ 18 w 128"/>
                <a:gd name="T53" fmla="*/ 74 h 78"/>
                <a:gd name="T54" fmla="*/ 18 w 128"/>
                <a:gd name="T55" fmla="*/ 34 h 78"/>
                <a:gd name="T56" fmla="*/ 36 w 128"/>
                <a:gd name="T57" fmla="*/ 34 h 78"/>
                <a:gd name="T58" fmla="*/ 36 w 128"/>
                <a:gd name="T59" fmla="*/ 74 h 78"/>
                <a:gd name="T60" fmla="*/ 73 w 128"/>
                <a:gd name="T61" fmla="*/ 74 h 78"/>
                <a:gd name="T62" fmla="*/ 55 w 128"/>
                <a:gd name="T63" fmla="*/ 74 h 78"/>
                <a:gd name="T64" fmla="*/ 55 w 128"/>
                <a:gd name="T65" fmla="*/ 4 h 78"/>
                <a:gd name="T66" fmla="*/ 73 w 128"/>
                <a:gd name="T67" fmla="*/ 4 h 78"/>
                <a:gd name="T68" fmla="*/ 73 w 128"/>
                <a:gd name="T69" fmla="*/ 74 h 78"/>
                <a:gd name="T70" fmla="*/ 110 w 128"/>
                <a:gd name="T71" fmla="*/ 74 h 78"/>
                <a:gd name="T72" fmla="*/ 92 w 128"/>
                <a:gd name="T73" fmla="*/ 74 h 78"/>
                <a:gd name="T74" fmla="*/ 92 w 128"/>
                <a:gd name="T75" fmla="*/ 49 h 78"/>
                <a:gd name="T76" fmla="*/ 110 w 128"/>
                <a:gd name="T77" fmla="*/ 49 h 78"/>
                <a:gd name="T78" fmla="*/ 110 w 128"/>
                <a:gd name="T7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78">
                  <a:moveTo>
                    <a:pt x="126" y="74"/>
                  </a:moveTo>
                  <a:cubicBezTo>
                    <a:pt x="114" y="74"/>
                    <a:pt x="114" y="74"/>
                    <a:pt x="114" y="74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4" y="47"/>
                    <a:pt x="112" y="44"/>
                    <a:pt x="108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0" y="44"/>
                    <a:pt x="88" y="47"/>
                    <a:pt x="88" y="50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2"/>
                    <a:pt x="75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1" y="2"/>
                    <a:pt x="51" y="6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2"/>
                    <a:pt x="38" y="29"/>
                    <a:pt x="34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6" y="29"/>
                    <a:pt x="14" y="32"/>
                    <a:pt x="14" y="3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5"/>
                    <a:pt x="0" y="76"/>
                  </a:cubicBezTo>
                  <a:cubicBezTo>
                    <a:pt x="0" y="77"/>
                    <a:pt x="1" y="78"/>
                    <a:pt x="2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8" y="77"/>
                    <a:pt x="128" y="76"/>
                  </a:cubicBezTo>
                  <a:cubicBezTo>
                    <a:pt x="128" y="75"/>
                    <a:pt x="127" y="74"/>
                    <a:pt x="126" y="74"/>
                  </a:cubicBezTo>
                  <a:close/>
                  <a:moveTo>
                    <a:pt x="36" y="74"/>
                  </a:moveTo>
                  <a:cubicBezTo>
                    <a:pt x="18" y="74"/>
                    <a:pt x="18" y="74"/>
                    <a:pt x="18" y="7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36" y="34"/>
                    <a:pt x="36" y="34"/>
                    <a:pt x="36" y="34"/>
                  </a:cubicBezTo>
                  <a:lnTo>
                    <a:pt x="36" y="74"/>
                  </a:lnTo>
                  <a:close/>
                  <a:moveTo>
                    <a:pt x="73" y="74"/>
                  </a:moveTo>
                  <a:cubicBezTo>
                    <a:pt x="55" y="74"/>
                    <a:pt x="55" y="74"/>
                    <a:pt x="55" y="7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lnTo>
                    <a:pt x="73" y="74"/>
                  </a:lnTo>
                  <a:close/>
                  <a:moveTo>
                    <a:pt x="110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10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86CED927-9CE6-45E4-AF9F-BD68E218D0A3}"/>
              </a:ext>
            </a:extLst>
          </p:cNvPr>
          <p:cNvGrpSpPr/>
          <p:nvPr/>
        </p:nvGrpSpPr>
        <p:grpSpPr>
          <a:xfrm>
            <a:off x="6687312" y="4699168"/>
            <a:ext cx="504000" cy="504000"/>
            <a:chOff x="7982080" y="5312514"/>
            <a:chExt cx="504000" cy="504000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42B825B-9174-465E-BA78-4379471DB442}"/>
                </a:ext>
              </a:extLst>
            </p:cNvPr>
            <p:cNvSpPr/>
            <p:nvPr/>
          </p:nvSpPr>
          <p:spPr>
            <a:xfrm>
              <a:off x="7982080" y="5312514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6" name="Freeform 96">
              <a:extLst>
                <a:ext uri="{FF2B5EF4-FFF2-40B4-BE49-F238E27FC236}">
                  <a16:creationId xmlns:a16="http://schemas.microsoft.com/office/drawing/2014/main" id="{F20D0201-B83E-428C-92F8-76C9C7CEE8B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2080" y="5401977"/>
              <a:ext cx="324000" cy="325074"/>
            </a:xfrm>
            <a:custGeom>
              <a:avLst/>
              <a:gdLst>
                <a:gd name="T0" fmla="*/ 64 w 128"/>
                <a:gd name="T1" fmla="*/ 128 h 128"/>
                <a:gd name="T2" fmla="*/ 20 w 128"/>
                <a:gd name="T3" fmla="*/ 24 h 128"/>
                <a:gd name="T4" fmla="*/ 48 w 128"/>
                <a:gd name="T5" fmla="*/ 7 h 128"/>
                <a:gd name="T6" fmla="*/ 33 w 128"/>
                <a:gd name="T7" fmla="*/ 30 h 128"/>
                <a:gd name="T8" fmla="*/ 21 w 128"/>
                <a:gd name="T9" fmla="*/ 26 h 128"/>
                <a:gd name="T10" fmla="*/ 5 w 128"/>
                <a:gd name="T11" fmla="*/ 60 h 128"/>
                <a:gd name="T12" fmla="*/ 16 w 128"/>
                <a:gd name="T13" fmla="*/ 29 h 128"/>
                <a:gd name="T14" fmla="*/ 30 w 128"/>
                <a:gd name="T15" fmla="*/ 35 h 128"/>
                <a:gd name="T16" fmla="*/ 24 w 128"/>
                <a:gd name="T17" fmla="*/ 62 h 128"/>
                <a:gd name="T18" fmla="*/ 17 w 128"/>
                <a:gd name="T19" fmla="*/ 98 h 128"/>
                <a:gd name="T20" fmla="*/ 9 w 128"/>
                <a:gd name="T21" fmla="*/ 87 h 128"/>
                <a:gd name="T22" fmla="*/ 24 w 128"/>
                <a:gd name="T23" fmla="*/ 66 h 128"/>
                <a:gd name="T24" fmla="*/ 30 w 128"/>
                <a:gd name="T25" fmla="*/ 93 h 128"/>
                <a:gd name="T26" fmla="*/ 48 w 128"/>
                <a:gd name="T27" fmla="*/ 121 h 128"/>
                <a:gd name="T28" fmla="*/ 20 w 128"/>
                <a:gd name="T29" fmla="*/ 104 h 128"/>
                <a:gd name="T30" fmla="*/ 31 w 128"/>
                <a:gd name="T31" fmla="*/ 98 h 128"/>
                <a:gd name="T32" fmla="*/ 49 w 128"/>
                <a:gd name="T33" fmla="*/ 119 h 128"/>
                <a:gd name="T34" fmla="*/ 62 w 128"/>
                <a:gd name="T35" fmla="*/ 122 h 128"/>
                <a:gd name="T36" fmla="*/ 37 w 128"/>
                <a:gd name="T37" fmla="*/ 97 h 128"/>
                <a:gd name="T38" fmla="*/ 60 w 128"/>
                <a:gd name="T39" fmla="*/ 92 h 128"/>
                <a:gd name="T40" fmla="*/ 62 w 128"/>
                <a:gd name="T41" fmla="*/ 88 h 128"/>
                <a:gd name="T42" fmla="*/ 34 w 128"/>
                <a:gd name="T43" fmla="*/ 92 h 128"/>
                <a:gd name="T44" fmla="*/ 29 w 128"/>
                <a:gd name="T45" fmla="*/ 66 h 128"/>
                <a:gd name="T46" fmla="*/ 62 w 128"/>
                <a:gd name="T47" fmla="*/ 62 h 128"/>
                <a:gd name="T48" fmla="*/ 34 w 128"/>
                <a:gd name="T49" fmla="*/ 38 h 128"/>
                <a:gd name="T50" fmla="*/ 60 w 128"/>
                <a:gd name="T51" fmla="*/ 40 h 128"/>
                <a:gd name="T52" fmla="*/ 62 w 128"/>
                <a:gd name="T53" fmla="*/ 36 h 128"/>
                <a:gd name="T54" fmla="*/ 36 w 128"/>
                <a:gd name="T55" fmla="*/ 32 h 128"/>
                <a:gd name="T56" fmla="*/ 60 w 128"/>
                <a:gd name="T57" fmla="*/ 7 h 128"/>
                <a:gd name="T58" fmla="*/ 111 w 128"/>
                <a:gd name="T59" fmla="*/ 30 h 128"/>
                <a:gd name="T60" fmla="*/ 119 w 128"/>
                <a:gd name="T61" fmla="*/ 41 h 128"/>
                <a:gd name="T62" fmla="*/ 104 w 128"/>
                <a:gd name="T63" fmla="*/ 62 h 128"/>
                <a:gd name="T64" fmla="*/ 98 w 128"/>
                <a:gd name="T65" fmla="*/ 35 h 128"/>
                <a:gd name="T66" fmla="*/ 80 w 128"/>
                <a:gd name="T67" fmla="*/ 7 h 128"/>
                <a:gd name="T68" fmla="*/ 108 w 128"/>
                <a:gd name="T69" fmla="*/ 24 h 128"/>
                <a:gd name="T70" fmla="*/ 97 w 128"/>
                <a:gd name="T71" fmla="*/ 30 h 128"/>
                <a:gd name="T72" fmla="*/ 79 w 128"/>
                <a:gd name="T73" fmla="*/ 9 h 128"/>
                <a:gd name="T74" fmla="*/ 66 w 128"/>
                <a:gd name="T75" fmla="*/ 6 h 128"/>
                <a:gd name="T76" fmla="*/ 91 w 128"/>
                <a:gd name="T77" fmla="*/ 31 h 128"/>
                <a:gd name="T78" fmla="*/ 68 w 128"/>
                <a:gd name="T79" fmla="*/ 36 h 128"/>
                <a:gd name="T80" fmla="*/ 66 w 128"/>
                <a:gd name="T81" fmla="*/ 40 h 128"/>
                <a:gd name="T82" fmla="*/ 94 w 128"/>
                <a:gd name="T83" fmla="*/ 36 h 128"/>
                <a:gd name="T84" fmla="*/ 99 w 128"/>
                <a:gd name="T85" fmla="*/ 62 h 128"/>
                <a:gd name="T86" fmla="*/ 66 w 128"/>
                <a:gd name="T87" fmla="*/ 66 h 128"/>
                <a:gd name="T88" fmla="*/ 94 w 128"/>
                <a:gd name="T89" fmla="*/ 90 h 128"/>
                <a:gd name="T90" fmla="*/ 68 w 128"/>
                <a:gd name="T91" fmla="*/ 88 h 128"/>
                <a:gd name="T92" fmla="*/ 66 w 128"/>
                <a:gd name="T93" fmla="*/ 122 h 128"/>
                <a:gd name="T94" fmla="*/ 90 w 128"/>
                <a:gd name="T95" fmla="*/ 95 h 128"/>
                <a:gd name="T96" fmla="*/ 80 w 128"/>
                <a:gd name="T97" fmla="*/ 112 h 128"/>
                <a:gd name="T98" fmla="*/ 108 w 128"/>
                <a:gd name="T99" fmla="*/ 104 h 128"/>
                <a:gd name="T100" fmla="*/ 80 w 128"/>
                <a:gd name="T101" fmla="*/ 121 h 128"/>
                <a:gd name="T102" fmla="*/ 95 w 128"/>
                <a:gd name="T103" fmla="*/ 98 h 128"/>
                <a:gd name="T104" fmla="*/ 107 w 128"/>
                <a:gd name="T105" fmla="*/ 102 h 128"/>
                <a:gd name="T106" fmla="*/ 123 w 128"/>
                <a:gd name="T107" fmla="*/ 68 h 128"/>
                <a:gd name="T108" fmla="*/ 112 w 128"/>
                <a:gd name="T109" fmla="*/ 99 h 128"/>
                <a:gd name="T110" fmla="*/ 98 w 128"/>
                <a:gd name="T111" fmla="*/ 93 h 128"/>
                <a:gd name="T112" fmla="*/ 104 w 128"/>
                <a:gd name="T11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20" y="24"/>
                  </a:moveTo>
                  <a:cubicBezTo>
                    <a:pt x="21" y="23"/>
                    <a:pt x="21" y="23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43" y="8"/>
                    <a:pt x="46" y="7"/>
                    <a:pt x="48" y="7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3" y="15"/>
                    <a:pt x="37" y="22"/>
                    <a:pt x="33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7" y="29"/>
                    <a:pt x="24" y="28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lnTo>
                    <a:pt x="20" y="24"/>
                  </a:lnTo>
                  <a:close/>
                  <a:moveTo>
                    <a:pt x="5" y="60"/>
                  </a:moveTo>
                  <a:cubicBezTo>
                    <a:pt x="5" y="54"/>
                    <a:pt x="7" y="47"/>
                    <a:pt x="9" y="41"/>
                  </a:cubicBezTo>
                  <a:cubicBezTo>
                    <a:pt x="11" y="37"/>
                    <a:pt x="13" y="33"/>
                    <a:pt x="15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1" y="31"/>
                    <a:pt x="25" y="33"/>
                    <a:pt x="29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6" y="44"/>
                    <a:pt x="24" y="52"/>
                    <a:pt x="24" y="6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5" y="62"/>
                    <a:pt x="5" y="62"/>
                    <a:pt x="5" y="62"/>
                  </a:cubicBezTo>
                  <a:lnTo>
                    <a:pt x="5" y="60"/>
                  </a:lnTo>
                  <a:close/>
                  <a:moveTo>
                    <a:pt x="17" y="98"/>
                  </a:moveTo>
                  <a:cubicBezTo>
                    <a:pt x="16" y="99"/>
                    <a:pt x="16" y="99"/>
                    <a:pt x="16" y="9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3" y="95"/>
                    <a:pt x="11" y="91"/>
                    <a:pt x="9" y="87"/>
                  </a:cubicBezTo>
                  <a:cubicBezTo>
                    <a:pt x="7" y="81"/>
                    <a:pt x="5" y="74"/>
                    <a:pt x="5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76"/>
                    <a:pt x="26" y="84"/>
                    <a:pt x="29" y="92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25" y="95"/>
                    <a:pt x="21" y="97"/>
                    <a:pt x="17" y="98"/>
                  </a:cubicBezTo>
                  <a:close/>
                  <a:moveTo>
                    <a:pt x="48" y="121"/>
                  </a:moveTo>
                  <a:cubicBezTo>
                    <a:pt x="46" y="121"/>
                    <a:pt x="43" y="120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21" y="105"/>
                    <a:pt x="21" y="105"/>
                    <a:pt x="20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7" y="99"/>
                    <a:pt x="31" y="98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7" y="106"/>
                    <a:pt x="43" y="113"/>
                    <a:pt x="49" y="119"/>
                  </a:cubicBezTo>
                  <a:cubicBezTo>
                    <a:pt x="54" y="123"/>
                    <a:pt x="54" y="123"/>
                    <a:pt x="54" y="123"/>
                  </a:cubicBezTo>
                  <a:lnTo>
                    <a:pt x="48" y="121"/>
                  </a:lnTo>
                  <a:close/>
                  <a:moveTo>
                    <a:pt x="62" y="122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55" y="118"/>
                    <a:pt x="52" y="115"/>
                    <a:pt x="48" y="112"/>
                  </a:cubicBezTo>
                  <a:cubicBezTo>
                    <a:pt x="44" y="107"/>
                    <a:pt x="40" y="103"/>
                    <a:pt x="37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5" y="94"/>
                    <a:pt x="53" y="93"/>
                    <a:pt x="60" y="92"/>
                  </a:cubicBezTo>
                  <a:cubicBezTo>
                    <a:pt x="62" y="92"/>
                    <a:pt x="62" y="92"/>
                    <a:pt x="62" y="92"/>
                  </a:cubicBezTo>
                  <a:lnTo>
                    <a:pt x="62" y="122"/>
                  </a:lnTo>
                  <a:close/>
                  <a:moveTo>
                    <a:pt x="62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2" y="88"/>
                    <a:pt x="44" y="89"/>
                    <a:pt x="36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1" y="83"/>
                    <a:pt x="29" y="76"/>
                    <a:pt x="29" y="68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88"/>
                  </a:lnTo>
                  <a:close/>
                  <a:moveTo>
                    <a:pt x="62" y="62"/>
                  </a:moveTo>
                  <a:cubicBezTo>
                    <a:pt x="29" y="62"/>
                    <a:pt x="29" y="62"/>
                    <a:pt x="29" y="62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52"/>
                    <a:pt x="31" y="45"/>
                    <a:pt x="34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39"/>
                    <a:pt x="52" y="40"/>
                    <a:pt x="60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2" y="62"/>
                  </a:lnTo>
                  <a:close/>
                  <a:moveTo>
                    <a:pt x="62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3" y="35"/>
                    <a:pt x="45" y="34"/>
                    <a:pt x="38" y="3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0" y="25"/>
                    <a:pt x="44" y="21"/>
                    <a:pt x="48" y="17"/>
                  </a:cubicBezTo>
                  <a:cubicBezTo>
                    <a:pt x="52" y="13"/>
                    <a:pt x="55" y="10"/>
                    <a:pt x="60" y="7"/>
                  </a:cubicBezTo>
                  <a:cubicBezTo>
                    <a:pt x="62" y="6"/>
                    <a:pt x="62" y="6"/>
                    <a:pt x="62" y="6"/>
                  </a:cubicBezTo>
                  <a:lnTo>
                    <a:pt x="62" y="36"/>
                  </a:lnTo>
                  <a:close/>
                  <a:moveTo>
                    <a:pt x="111" y="30"/>
                  </a:moveTo>
                  <a:cubicBezTo>
                    <a:pt x="112" y="29"/>
                    <a:pt x="112" y="29"/>
                    <a:pt x="112" y="29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5" y="33"/>
                    <a:pt x="117" y="37"/>
                    <a:pt x="119" y="41"/>
                  </a:cubicBezTo>
                  <a:cubicBezTo>
                    <a:pt x="121" y="47"/>
                    <a:pt x="123" y="54"/>
                    <a:pt x="123" y="60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52"/>
                    <a:pt x="102" y="44"/>
                    <a:pt x="98" y="36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3"/>
                    <a:pt x="107" y="31"/>
                    <a:pt x="111" y="30"/>
                  </a:cubicBezTo>
                  <a:close/>
                  <a:moveTo>
                    <a:pt x="80" y="7"/>
                  </a:moveTo>
                  <a:cubicBezTo>
                    <a:pt x="82" y="7"/>
                    <a:pt x="85" y="8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07" y="23"/>
                    <a:pt x="107" y="23"/>
                    <a:pt x="108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4" y="28"/>
                    <a:pt x="101" y="29"/>
                    <a:pt x="97" y="3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1" y="22"/>
                    <a:pt x="85" y="15"/>
                    <a:pt x="79" y="9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80" y="7"/>
                  </a:lnTo>
                  <a:close/>
                  <a:moveTo>
                    <a:pt x="66" y="6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73" y="10"/>
                    <a:pt x="76" y="13"/>
                    <a:pt x="80" y="16"/>
                  </a:cubicBezTo>
                  <a:cubicBezTo>
                    <a:pt x="84" y="21"/>
                    <a:pt x="88" y="25"/>
                    <a:pt x="91" y="31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3" y="34"/>
                    <a:pt x="75" y="35"/>
                    <a:pt x="68" y="36"/>
                  </a:cubicBezTo>
                  <a:cubicBezTo>
                    <a:pt x="66" y="36"/>
                    <a:pt x="66" y="36"/>
                    <a:pt x="66" y="36"/>
                  </a:cubicBezTo>
                  <a:lnTo>
                    <a:pt x="66" y="6"/>
                  </a:lnTo>
                  <a:close/>
                  <a:moveTo>
                    <a:pt x="66" y="40"/>
                  </a:moveTo>
                  <a:cubicBezTo>
                    <a:pt x="68" y="40"/>
                    <a:pt x="68" y="40"/>
                    <a:pt x="68" y="40"/>
                  </a:cubicBezTo>
                  <a:cubicBezTo>
                    <a:pt x="76" y="40"/>
                    <a:pt x="84" y="39"/>
                    <a:pt x="92" y="37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7" y="45"/>
                    <a:pt x="99" y="52"/>
                    <a:pt x="99" y="60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66" y="62"/>
                    <a:pt x="66" y="62"/>
                    <a:pt x="66" y="62"/>
                  </a:cubicBezTo>
                  <a:lnTo>
                    <a:pt x="66" y="40"/>
                  </a:lnTo>
                  <a:close/>
                  <a:moveTo>
                    <a:pt x="66" y="66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76"/>
                    <a:pt x="97" y="83"/>
                    <a:pt x="94" y="90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84" y="89"/>
                    <a:pt x="76" y="88"/>
                    <a:pt x="68" y="88"/>
                  </a:cubicBezTo>
                  <a:cubicBezTo>
                    <a:pt x="66" y="88"/>
                    <a:pt x="66" y="88"/>
                    <a:pt x="66" y="88"/>
                  </a:cubicBezTo>
                  <a:lnTo>
                    <a:pt x="66" y="66"/>
                  </a:lnTo>
                  <a:close/>
                  <a:moveTo>
                    <a:pt x="66" y="122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5" y="93"/>
                    <a:pt x="83" y="94"/>
                    <a:pt x="90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8" y="103"/>
                    <a:pt x="84" y="107"/>
                    <a:pt x="80" y="112"/>
                  </a:cubicBezTo>
                  <a:cubicBezTo>
                    <a:pt x="76" y="115"/>
                    <a:pt x="73" y="118"/>
                    <a:pt x="68" y="121"/>
                  </a:cubicBezTo>
                  <a:lnTo>
                    <a:pt x="66" y="122"/>
                  </a:lnTo>
                  <a:close/>
                  <a:moveTo>
                    <a:pt x="108" y="104"/>
                  </a:moveTo>
                  <a:cubicBezTo>
                    <a:pt x="107" y="105"/>
                    <a:pt x="107" y="105"/>
                    <a:pt x="106" y="106"/>
                  </a:cubicBezTo>
                  <a:cubicBezTo>
                    <a:pt x="101" y="112"/>
                    <a:pt x="94" y="116"/>
                    <a:pt x="87" y="119"/>
                  </a:cubicBezTo>
                  <a:cubicBezTo>
                    <a:pt x="85" y="120"/>
                    <a:pt x="82" y="121"/>
                    <a:pt x="80" y="121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9" y="119"/>
                    <a:pt x="79" y="119"/>
                    <a:pt x="79" y="119"/>
                  </a:cubicBezTo>
                  <a:cubicBezTo>
                    <a:pt x="85" y="113"/>
                    <a:pt x="91" y="106"/>
                    <a:pt x="95" y="98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1" y="99"/>
                    <a:pt x="104" y="100"/>
                    <a:pt x="107" y="102"/>
                  </a:cubicBezTo>
                  <a:cubicBezTo>
                    <a:pt x="109" y="103"/>
                    <a:pt x="109" y="103"/>
                    <a:pt x="109" y="103"/>
                  </a:cubicBezTo>
                  <a:lnTo>
                    <a:pt x="108" y="104"/>
                  </a:lnTo>
                  <a:close/>
                  <a:moveTo>
                    <a:pt x="123" y="68"/>
                  </a:moveTo>
                  <a:cubicBezTo>
                    <a:pt x="123" y="74"/>
                    <a:pt x="121" y="81"/>
                    <a:pt x="119" y="87"/>
                  </a:cubicBezTo>
                  <a:cubicBezTo>
                    <a:pt x="117" y="91"/>
                    <a:pt x="115" y="95"/>
                    <a:pt x="113" y="98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1" y="98"/>
                    <a:pt x="111" y="98"/>
                    <a:pt x="111" y="98"/>
                  </a:cubicBezTo>
                  <a:cubicBezTo>
                    <a:pt x="107" y="97"/>
                    <a:pt x="103" y="95"/>
                    <a:pt x="99" y="94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2" y="84"/>
                    <a:pt x="104" y="76"/>
                    <a:pt x="104" y="68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23" y="66"/>
                    <a:pt x="123" y="66"/>
                    <a:pt x="123" y="66"/>
                  </a:cubicBezTo>
                  <a:lnTo>
                    <a:pt x="123" y="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41D8ACB-564E-41C6-B1BA-B79B2E61CA2E}"/>
              </a:ext>
            </a:extLst>
          </p:cNvPr>
          <p:cNvGrpSpPr/>
          <p:nvPr/>
        </p:nvGrpSpPr>
        <p:grpSpPr>
          <a:xfrm>
            <a:off x="5008701" y="2987611"/>
            <a:ext cx="504000" cy="504000"/>
            <a:chOff x="4613213" y="4247997"/>
            <a:chExt cx="504000" cy="50400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AD71CA6-AC32-4C9F-97D3-E7F793107C2E}"/>
                </a:ext>
              </a:extLst>
            </p:cNvPr>
            <p:cNvSpPr/>
            <p:nvPr/>
          </p:nvSpPr>
          <p:spPr>
            <a:xfrm>
              <a:off x="4613213" y="4247997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9" name="Freeform 70">
              <a:extLst>
                <a:ext uri="{FF2B5EF4-FFF2-40B4-BE49-F238E27FC236}">
                  <a16:creationId xmlns:a16="http://schemas.microsoft.com/office/drawing/2014/main" id="{9287C74F-40F7-4938-B894-4A68A2D27D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03213" y="4337463"/>
              <a:ext cx="324000" cy="325068"/>
            </a:xfrm>
            <a:custGeom>
              <a:avLst/>
              <a:gdLst>
                <a:gd name="T0" fmla="*/ 111 w 128"/>
                <a:gd name="T1" fmla="*/ 62 h 128"/>
                <a:gd name="T2" fmla="*/ 68 w 128"/>
                <a:gd name="T3" fmla="*/ 17 h 128"/>
                <a:gd name="T4" fmla="*/ 66 w 128"/>
                <a:gd name="T5" fmla="*/ 2 h 128"/>
                <a:gd name="T6" fmla="*/ 62 w 128"/>
                <a:gd name="T7" fmla="*/ 2 h 128"/>
                <a:gd name="T8" fmla="*/ 60 w 128"/>
                <a:gd name="T9" fmla="*/ 17 h 128"/>
                <a:gd name="T10" fmla="*/ 17 w 128"/>
                <a:gd name="T11" fmla="*/ 62 h 128"/>
                <a:gd name="T12" fmla="*/ 0 w 128"/>
                <a:gd name="T13" fmla="*/ 64 h 128"/>
                <a:gd name="T14" fmla="*/ 17 w 128"/>
                <a:gd name="T15" fmla="*/ 66 h 128"/>
                <a:gd name="T16" fmla="*/ 60 w 128"/>
                <a:gd name="T17" fmla="*/ 111 h 128"/>
                <a:gd name="T18" fmla="*/ 62 w 128"/>
                <a:gd name="T19" fmla="*/ 126 h 128"/>
                <a:gd name="T20" fmla="*/ 66 w 128"/>
                <a:gd name="T21" fmla="*/ 126 h 128"/>
                <a:gd name="T22" fmla="*/ 68 w 128"/>
                <a:gd name="T23" fmla="*/ 111 h 128"/>
                <a:gd name="T24" fmla="*/ 111 w 128"/>
                <a:gd name="T25" fmla="*/ 66 h 128"/>
                <a:gd name="T26" fmla="*/ 128 w 128"/>
                <a:gd name="T27" fmla="*/ 64 h 128"/>
                <a:gd name="T28" fmla="*/ 62 w 128"/>
                <a:gd name="T29" fmla="*/ 106 h 128"/>
                <a:gd name="T30" fmla="*/ 48 w 128"/>
                <a:gd name="T31" fmla="*/ 103 h 128"/>
                <a:gd name="T32" fmla="*/ 25 w 128"/>
                <a:gd name="T33" fmla="*/ 80 h 128"/>
                <a:gd name="T34" fmla="*/ 22 w 128"/>
                <a:gd name="T35" fmla="*/ 66 h 128"/>
                <a:gd name="T36" fmla="*/ 62 w 128"/>
                <a:gd name="T37" fmla="*/ 106 h 128"/>
                <a:gd name="T38" fmla="*/ 22 w 128"/>
                <a:gd name="T39" fmla="*/ 62 h 128"/>
                <a:gd name="T40" fmla="*/ 25 w 128"/>
                <a:gd name="T41" fmla="*/ 48 h 128"/>
                <a:gd name="T42" fmla="*/ 48 w 128"/>
                <a:gd name="T43" fmla="*/ 25 h 128"/>
                <a:gd name="T44" fmla="*/ 62 w 128"/>
                <a:gd name="T45" fmla="*/ 22 h 128"/>
                <a:gd name="T46" fmla="*/ 106 w 128"/>
                <a:gd name="T47" fmla="*/ 68 h 128"/>
                <a:gd name="T48" fmla="*/ 94 w 128"/>
                <a:gd name="T49" fmla="*/ 94 h 128"/>
                <a:gd name="T50" fmla="*/ 68 w 128"/>
                <a:gd name="T51" fmla="*/ 106 h 128"/>
                <a:gd name="T52" fmla="*/ 66 w 128"/>
                <a:gd name="T53" fmla="*/ 66 h 128"/>
                <a:gd name="T54" fmla="*/ 106 w 128"/>
                <a:gd name="T55" fmla="*/ 68 h 128"/>
                <a:gd name="T56" fmla="*/ 66 w 128"/>
                <a:gd name="T57" fmla="*/ 22 h 128"/>
                <a:gd name="T58" fmla="*/ 80 w 128"/>
                <a:gd name="T59" fmla="*/ 25 h 128"/>
                <a:gd name="T60" fmla="*/ 103 w 128"/>
                <a:gd name="T61" fmla="*/ 48 h 128"/>
                <a:gd name="T62" fmla="*/ 106 w 128"/>
                <a:gd name="T63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8">
                  <a:moveTo>
                    <a:pt x="126" y="62"/>
                  </a:moveTo>
                  <a:cubicBezTo>
                    <a:pt x="111" y="62"/>
                    <a:pt x="111" y="62"/>
                    <a:pt x="111" y="62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09" y="38"/>
                    <a:pt x="90" y="19"/>
                    <a:pt x="68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38" y="19"/>
                    <a:pt x="19" y="38"/>
                    <a:pt x="17" y="6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90"/>
                    <a:pt x="38" y="109"/>
                    <a:pt x="60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3" y="128"/>
                    <a:pt x="64" y="128"/>
                  </a:cubicBezTo>
                  <a:cubicBezTo>
                    <a:pt x="65" y="128"/>
                    <a:pt x="66" y="127"/>
                    <a:pt x="66" y="126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90" y="109"/>
                    <a:pt x="109" y="90"/>
                    <a:pt x="111" y="68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7" y="66"/>
                    <a:pt x="128" y="65"/>
                    <a:pt x="128" y="64"/>
                  </a:cubicBezTo>
                  <a:cubicBezTo>
                    <a:pt x="128" y="63"/>
                    <a:pt x="127" y="62"/>
                    <a:pt x="126" y="62"/>
                  </a:cubicBezTo>
                  <a:close/>
                  <a:moveTo>
                    <a:pt x="62" y="106"/>
                  </a:moveTo>
                  <a:cubicBezTo>
                    <a:pt x="60" y="106"/>
                    <a:pt x="60" y="106"/>
                    <a:pt x="60" y="106"/>
                  </a:cubicBezTo>
                  <a:cubicBezTo>
                    <a:pt x="56" y="106"/>
                    <a:pt x="52" y="105"/>
                    <a:pt x="48" y="103"/>
                  </a:cubicBezTo>
                  <a:cubicBezTo>
                    <a:pt x="43" y="101"/>
                    <a:pt x="38" y="98"/>
                    <a:pt x="34" y="94"/>
                  </a:cubicBezTo>
                  <a:cubicBezTo>
                    <a:pt x="30" y="90"/>
                    <a:pt x="27" y="85"/>
                    <a:pt x="25" y="80"/>
                  </a:cubicBezTo>
                  <a:cubicBezTo>
                    <a:pt x="23" y="76"/>
                    <a:pt x="22" y="72"/>
                    <a:pt x="22" y="6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106"/>
                  </a:lnTo>
                  <a:close/>
                  <a:moveTo>
                    <a:pt x="62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6"/>
                    <a:pt x="23" y="52"/>
                    <a:pt x="25" y="48"/>
                  </a:cubicBezTo>
                  <a:cubicBezTo>
                    <a:pt x="27" y="43"/>
                    <a:pt x="30" y="38"/>
                    <a:pt x="34" y="34"/>
                  </a:cubicBezTo>
                  <a:cubicBezTo>
                    <a:pt x="38" y="30"/>
                    <a:pt x="43" y="27"/>
                    <a:pt x="48" y="25"/>
                  </a:cubicBezTo>
                  <a:cubicBezTo>
                    <a:pt x="52" y="23"/>
                    <a:pt x="56" y="22"/>
                    <a:pt x="60" y="22"/>
                  </a:cubicBezTo>
                  <a:cubicBezTo>
                    <a:pt x="62" y="22"/>
                    <a:pt x="62" y="22"/>
                    <a:pt x="62" y="22"/>
                  </a:cubicBezTo>
                  <a:lnTo>
                    <a:pt x="62" y="62"/>
                  </a:lnTo>
                  <a:close/>
                  <a:moveTo>
                    <a:pt x="106" y="68"/>
                  </a:moveTo>
                  <a:cubicBezTo>
                    <a:pt x="106" y="72"/>
                    <a:pt x="105" y="76"/>
                    <a:pt x="103" y="80"/>
                  </a:cubicBezTo>
                  <a:cubicBezTo>
                    <a:pt x="101" y="85"/>
                    <a:pt x="98" y="90"/>
                    <a:pt x="94" y="94"/>
                  </a:cubicBezTo>
                  <a:cubicBezTo>
                    <a:pt x="90" y="98"/>
                    <a:pt x="85" y="101"/>
                    <a:pt x="80" y="103"/>
                  </a:cubicBezTo>
                  <a:cubicBezTo>
                    <a:pt x="76" y="105"/>
                    <a:pt x="72" y="106"/>
                    <a:pt x="6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06" y="66"/>
                    <a:pt x="106" y="66"/>
                    <a:pt x="106" y="66"/>
                  </a:cubicBezTo>
                  <a:lnTo>
                    <a:pt x="106" y="68"/>
                  </a:lnTo>
                  <a:close/>
                  <a:moveTo>
                    <a:pt x="66" y="6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72" y="22"/>
                    <a:pt x="76" y="23"/>
                    <a:pt x="80" y="25"/>
                  </a:cubicBezTo>
                  <a:cubicBezTo>
                    <a:pt x="85" y="27"/>
                    <a:pt x="90" y="30"/>
                    <a:pt x="94" y="34"/>
                  </a:cubicBezTo>
                  <a:cubicBezTo>
                    <a:pt x="98" y="38"/>
                    <a:pt x="101" y="43"/>
                    <a:pt x="103" y="48"/>
                  </a:cubicBezTo>
                  <a:cubicBezTo>
                    <a:pt x="105" y="52"/>
                    <a:pt x="106" y="56"/>
                    <a:pt x="106" y="60"/>
                  </a:cubicBezTo>
                  <a:cubicBezTo>
                    <a:pt x="106" y="62"/>
                    <a:pt x="106" y="62"/>
                    <a:pt x="106" y="62"/>
                  </a:cubicBezTo>
                  <a:lnTo>
                    <a:pt x="66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B5CB367-336A-4E31-B305-F1FAEBEE1D70}"/>
              </a:ext>
            </a:extLst>
          </p:cNvPr>
          <p:cNvGrpSpPr/>
          <p:nvPr/>
        </p:nvGrpSpPr>
        <p:grpSpPr>
          <a:xfrm>
            <a:off x="6687312" y="1325209"/>
            <a:ext cx="504000" cy="504000"/>
            <a:chOff x="7982080" y="3120819"/>
            <a:chExt cx="504000" cy="50400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C4D7C0BE-8FC8-4F59-9297-883A72A376B4}"/>
                </a:ext>
              </a:extLst>
            </p:cNvPr>
            <p:cNvSpPr/>
            <p:nvPr/>
          </p:nvSpPr>
          <p:spPr>
            <a:xfrm>
              <a:off x="7982080" y="3120819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Freeform 73">
              <a:extLst>
                <a:ext uri="{FF2B5EF4-FFF2-40B4-BE49-F238E27FC236}">
                  <a16:creationId xmlns:a16="http://schemas.microsoft.com/office/drawing/2014/main" id="{9DBE3738-D62A-4EA8-97A5-61DF626CFC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2080" y="3190343"/>
              <a:ext cx="324000" cy="364952"/>
            </a:xfrm>
            <a:custGeom>
              <a:avLst/>
              <a:gdLst>
                <a:gd name="T0" fmla="*/ 114 w 114"/>
                <a:gd name="T1" fmla="*/ 95 h 128"/>
                <a:gd name="T2" fmla="*/ 114 w 114"/>
                <a:gd name="T3" fmla="*/ 34 h 128"/>
                <a:gd name="T4" fmla="*/ 112 w 114"/>
                <a:gd name="T5" fmla="*/ 32 h 128"/>
                <a:gd name="T6" fmla="*/ 58 w 114"/>
                <a:gd name="T7" fmla="*/ 1 h 128"/>
                <a:gd name="T8" fmla="*/ 57 w 114"/>
                <a:gd name="T9" fmla="*/ 0 h 128"/>
                <a:gd name="T10" fmla="*/ 56 w 114"/>
                <a:gd name="T11" fmla="*/ 1 h 128"/>
                <a:gd name="T12" fmla="*/ 1 w 114"/>
                <a:gd name="T13" fmla="*/ 32 h 128"/>
                <a:gd name="T14" fmla="*/ 0 w 114"/>
                <a:gd name="T15" fmla="*/ 34 h 128"/>
                <a:gd name="T16" fmla="*/ 0 w 114"/>
                <a:gd name="T17" fmla="*/ 94 h 128"/>
                <a:gd name="T18" fmla="*/ 0 w 114"/>
                <a:gd name="T19" fmla="*/ 95 h 128"/>
                <a:gd name="T20" fmla="*/ 1 w 114"/>
                <a:gd name="T21" fmla="*/ 97 h 128"/>
                <a:gd name="T22" fmla="*/ 56 w 114"/>
                <a:gd name="T23" fmla="*/ 128 h 128"/>
                <a:gd name="T24" fmla="*/ 58 w 114"/>
                <a:gd name="T25" fmla="*/ 128 h 128"/>
                <a:gd name="T26" fmla="*/ 112 w 114"/>
                <a:gd name="T27" fmla="*/ 97 h 128"/>
                <a:gd name="T28" fmla="*/ 114 w 114"/>
                <a:gd name="T29" fmla="*/ 95 h 128"/>
                <a:gd name="T30" fmla="*/ 55 w 114"/>
                <a:gd name="T31" fmla="*/ 122 h 128"/>
                <a:gd name="T32" fmla="*/ 5 w 114"/>
                <a:gd name="T33" fmla="*/ 93 h 128"/>
                <a:gd name="T34" fmla="*/ 5 w 114"/>
                <a:gd name="T35" fmla="*/ 38 h 128"/>
                <a:gd name="T36" fmla="*/ 55 w 114"/>
                <a:gd name="T37" fmla="*/ 67 h 128"/>
                <a:gd name="T38" fmla="*/ 55 w 114"/>
                <a:gd name="T39" fmla="*/ 122 h 128"/>
                <a:gd name="T40" fmla="*/ 57 w 114"/>
                <a:gd name="T41" fmla="*/ 63 h 128"/>
                <a:gd name="T42" fmla="*/ 7 w 114"/>
                <a:gd name="T43" fmla="*/ 34 h 128"/>
                <a:gd name="T44" fmla="*/ 57 w 114"/>
                <a:gd name="T45" fmla="*/ 5 h 128"/>
                <a:gd name="T46" fmla="*/ 107 w 114"/>
                <a:gd name="T47" fmla="*/ 34 h 128"/>
                <a:gd name="T48" fmla="*/ 57 w 114"/>
                <a:gd name="T49" fmla="*/ 63 h 128"/>
                <a:gd name="T50" fmla="*/ 109 w 114"/>
                <a:gd name="T51" fmla="*/ 93 h 128"/>
                <a:gd name="T52" fmla="*/ 59 w 114"/>
                <a:gd name="T53" fmla="*/ 122 h 128"/>
                <a:gd name="T54" fmla="*/ 59 w 114"/>
                <a:gd name="T55" fmla="*/ 67 h 128"/>
                <a:gd name="T56" fmla="*/ 109 w 114"/>
                <a:gd name="T57" fmla="*/ 38 h 128"/>
                <a:gd name="T58" fmla="*/ 109 w 114"/>
                <a:gd name="T59" fmla="*/ 9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128">
                  <a:moveTo>
                    <a:pt x="114" y="95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3" y="32"/>
                    <a:pt x="112" y="3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57" y="0"/>
                    <a:pt x="56" y="0"/>
                    <a:pt x="56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cubicBezTo>
                    <a:pt x="0" y="95"/>
                    <a:pt x="1" y="96"/>
                    <a:pt x="1" y="97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7" y="128"/>
                    <a:pt x="58" y="128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6"/>
                    <a:pt x="114" y="95"/>
                    <a:pt x="114" y="95"/>
                  </a:cubicBezTo>
                  <a:close/>
                  <a:moveTo>
                    <a:pt x="55" y="122"/>
                  </a:moveTo>
                  <a:cubicBezTo>
                    <a:pt x="5" y="93"/>
                    <a:pt x="5" y="93"/>
                    <a:pt x="5" y="93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5" y="67"/>
                    <a:pt x="55" y="67"/>
                    <a:pt x="55" y="67"/>
                  </a:cubicBezTo>
                  <a:lnTo>
                    <a:pt x="55" y="122"/>
                  </a:lnTo>
                  <a:close/>
                  <a:moveTo>
                    <a:pt x="57" y="63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57" y="63"/>
                  </a:lnTo>
                  <a:close/>
                  <a:moveTo>
                    <a:pt x="109" y="93"/>
                  </a:moveTo>
                  <a:cubicBezTo>
                    <a:pt x="59" y="122"/>
                    <a:pt x="59" y="122"/>
                    <a:pt x="59" y="122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09" y="38"/>
                    <a:pt x="109" y="38"/>
                    <a:pt x="109" y="38"/>
                  </a:cubicBezTo>
                  <a:lnTo>
                    <a:pt x="109" y="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A1D17BE-7365-4996-934A-7D7DFE40D408}"/>
              </a:ext>
            </a:extLst>
          </p:cNvPr>
          <p:cNvGrpSpPr/>
          <p:nvPr/>
        </p:nvGrpSpPr>
        <p:grpSpPr>
          <a:xfrm>
            <a:off x="5008701" y="4697483"/>
            <a:ext cx="504000" cy="504000"/>
            <a:chOff x="4613213" y="5317762"/>
            <a:chExt cx="504000" cy="50400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12CC4FB4-FC92-4B03-9D57-7452521BF738}"/>
                </a:ext>
              </a:extLst>
            </p:cNvPr>
            <p:cNvSpPr/>
            <p:nvPr/>
          </p:nvSpPr>
          <p:spPr>
            <a:xfrm>
              <a:off x="4613213" y="5317762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FC83673-EC1B-44C2-8D9F-E38791724B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75213" y="5422357"/>
              <a:ext cx="180000" cy="294810"/>
              <a:chOff x="8350250" y="5110163"/>
              <a:chExt cx="293688" cy="481012"/>
            </a:xfrm>
            <a:solidFill>
              <a:srgbClr val="FFFFFF"/>
            </a:solidFill>
          </p:grpSpPr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738EF519-BB53-4C88-A45B-6FCC89E57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0250" y="5327650"/>
                <a:ext cx="293688" cy="263525"/>
              </a:xfrm>
              <a:custGeom>
                <a:avLst/>
                <a:gdLst>
                  <a:gd name="T0" fmla="*/ 69 w 78"/>
                  <a:gd name="T1" fmla="*/ 65 h 70"/>
                  <a:gd name="T2" fmla="*/ 41 w 78"/>
                  <a:gd name="T3" fmla="*/ 65 h 70"/>
                  <a:gd name="T4" fmla="*/ 41 w 78"/>
                  <a:gd name="T5" fmla="*/ 43 h 70"/>
                  <a:gd name="T6" fmla="*/ 43 w 78"/>
                  <a:gd name="T7" fmla="*/ 42 h 70"/>
                  <a:gd name="T8" fmla="*/ 78 w 78"/>
                  <a:gd name="T9" fmla="*/ 3 h 70"/>
                  <a:gd name="T10" fmla="*/ 76 w 78"/>
                  <a:gd name="T11" fmla="*/ 0 h 70"/>
                  <a:gd name="T12" fmla="*/ 74 w 78"/>
                  <a:gd name="T13" fmla="*/ 3 h 70"/>
                  <a:gd name="T14" fmla="*/ 64 w 78"/>
                  <a:gd name="T15" fmla="*/ 27 h 70"/>
                  <a:gd name="T16" fmla="*/ 39 w 78"/>
                  <a:gd name="T17" fmla="*/ 38 h 70"/>
                  <a:gd name="T18" fmla="*/ 14 w 78"/>
                  <a:gd name="T19" fmla="*/ 27 h 70"/>
                  <a:gd name="T20" fmla="*/ 4 w 78"/>
                  <a:gd name="T21" fmla="*/ 4 h 70"/>
                  <a:gd name="T22" fmla="*/ 4 w 78"/>
                  <a:gd name="T23" fmla="*/ 3 h 70"/>
                  <a:gd name="T24" fmla="*/ 2 w 78"/>
                  <a:gd name="T25" fmla="*/ 0 h 70"/>
                  <a:gd name="T26" fmla="*/ 0 w 78"/>
                  <a:gd name="T27" fmla="*/ 2 h 70"/>
                  <a:gd name="T28" fmla="*/ 0 w 78"/>
                  <a:gd name="T29" fmla="*/ 4 h 70"/>
                  <a:gd name="T30" fmla="*/ 35 w 78"/>
                  <a:gd name="T31" fmla="*/ 42 h 70"/>
                  <a:gd name="T32" fmla="*/ 37 w 78"/>
                  <a:gd name="T33" fmla="*/ 43 h 70"/>
                  <a:gd name="T34" fmla="*/ 37 w 78"/>
                  <a:gd name="T35" fmla="*/ 65 h 70"/>
                  <a:gd name="T36" fmla="*/ 9 w 78"/>
                  <a:gd name="T37" fmla="*/ 65 h 70"/>
                  <a:gd name="T38" fmla="*/ 7 w 78"/>
                  <a:gd name="T39" fmla="*/ 68 h 70"/>
                  <a:gd name="T40" fmla="*/ 9 w 78"/>
                  <a:gd name="T41" fmla="*/ 70 h 70"/>
                  <a:gd name="T42" fmla="*/ 69 w 78"/>
                  <a:gd name="T43" fmla="*/ 70 h 70"/>
                  <a:gd name="T44" fmla="*/ 71 w 78"/>
                  <a:gd name="T45" fmla="*/ 68 h 70"/>
                  <a:gd name="T46" fmla="*/ 69 w 78"/>
                  <a:gd name="T47" fmla="*/ 6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8" h="70">
                    <a:moveTo>
                      <a:pt x="69" y="65"/>
                    </a:move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63" y="40"/>
                      <a:pt x="78" y="23"/>
                      <a:pt x="78" y="3"/>
                    </a:cubicBezTo>
                    <a:cubicBezTo>
                      <a:pt x="78" y="2"/>
                      <a:pt x="77" y="0"/>
                      <a:pt x="76" y="0"/>
                    </a:cubicBezTo>
                    <a:cubicBezTo>
                      <a:pt x="75" y="0"/>
                      <a:pt x="74" y="2"/>
                      <a:pt x="74" y="3"/>
                    </a:cubicBezTo>
                    <a:cubicBezTo>
                      <a:pt x="74" y="12"/>
                      <a:pt x="70" y="21"/>
                      <a:pt x="64" y="27"/>
                    </a:cubicBezTo>
                    <a:cubicBezTo>
                      <a:pt x="57" y="34"/>
                      <a:pt x="48" y="38"/>
                      <a:pt x="39" y="38"/>
                    </a:cubicBezTo>
                    <a:cubicBezTo>
                      <a:pt x="30" y="38"/>
                      <a:pt x="21" y="34"/>
                      <a:pt x="14" y="27"/>
                    </a:cubicBezTo>
                    <a:cubicBezTo>
                      <a:pt x="8" y="21"/>
                      <a:pt x="5" y="13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4"/>
                      <a:pt x="15" y="40"/>
                      <a:pt x="35" y="42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8" y="65"/>
                      <a:pt x="7" y="66"/>
                      <a:pt x="7" y="68"/>
                    </a:cubicBezTo>
                    <a:cubicBezTo>
                      <a:pt x="7" y="69"/>
                      <a:pt x="8" y="70"/>
                      <a:pt x="9" y="70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70" y="70"/>
                      <a:pt x="71" y="69"/>
                      <a:pt x="71" y="68"/>
                    </a:cubicBezTo>
                    <a:cubicBezTo>
                      <a:pt x="71" y="66"/>
                      <a:pt x="70" y="65"/>
                      <a:pt x="69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3B5629C-437E-4A10-BCA1-993F1E319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02638" y="5110163"/>
                <a:ext cx="187325" cy="319088"/>
              </a:xfrm>
              <a:custGeom>
                <a:avLst/>
                <a:gdLst>
                  <a:gd name="T0" fmla="*/ 25 w 50"/>
                  <a:gd name="T1" fmla="*/ 85 h 85"/>
                  <a:gd name="T2" fmla="*/ 50 w 50"/>
                  <a:gd name="T3" fmla="*/ 61 h 85"/>
                  <a:gd name="T4" fmla="*/ 50 w 50"/>
                  <a:gd name="T5" fmla="*/ 25 h 85"/>
                  <a:gd name="T6" fmla="*/ 25 w 50"/>
                  <a:gd name="T7" fmla="*/ 0 h 85"/>
                  <a:gd name="T8" fmla="*/ 0 w 50"/>
                  <a:gd name="T9" fmla="*/ 25 h 85"/>
                  <a:gd name="T10" fmla="*/ 0 w 50"/>
                  <a:gd name="T11" fmla="*/ 61 h 85"/>
                  <a:gd name="T12" fmla="*/ 25 w 50"/>
                  <a:gd name="T13" fmla="*/ 85 h 85"/>
                  <a:gd name="T14" fmla="*/ 7 w 50"/>
                  <a:gd name="T15" fmla="*/ 16 h 85"/>
                  <a:gd name="T16" fmla="*/ 11 w 50"/>
                  <a:gd name="T17" fmla="*/ 10 h 85"/>
                  <a:gd name="T18" fmla="*/ 25 w 50"/>
                  <a:gd name="T19" fmla="*/ 5 h 85"/>
                  <a:gd name="T20" fmla="*/ 39 w 50"/>
                  <a:gd name="T21" fmla="*/ 10 h 85"/>
                  <a:gd name="T22" fmla="*/ 43 w 50"/>
                  <a:gd name="T23" fmla="*/ 16 h 85"/>
                  <a:gd name="T24" fmla="*/ 44 w 50"/>
                  <a:gd name="T25" fmla="*/ 18 h 85"/>
                  <a:gd name="T26" fmla="*/ 6 w 50"/>
                  <a:gd name="T27" fmla="*/ 18 h 85"/>
                  <a:gd name="T28" fmla="*/ 7 w 50"/>
                  <a:gd name="T29" fmla="*/ 16 h 85"/>
                  <a:gd name="T30" fmla="*/ 5 w 50"/>
                  <a:gd name="T31" fmla="*/ 23 h 85"/>
                  <a:gd name="T32" fmla="*/ 45 w 50"/>
                  <a:gd name="T33" fmla="*/ 23 h 85"/>
                  <a:gd name="T34" fmla="*/ 45 w 50"/>
                  <a:gd name="T35" fmla="*/ 25 h 85"/>
                  <a:gd name="T36" fmla="*/ 45 w 50"/>
                  <a:gd name="T37" fmla="*/ 33 h 85"/>
                  <a:gd name="T38" fmla="*/ 5 w 50"/>
                  <a:gd name="T39" fmla="*/ 33 h 85"/>
                  <a:gd name="T40" fmla="*/ 5 w 50"/>
                  <a:gd name="T41" fmla="*/ 23 h 85"/>
                  <a:gd name="T42" fmla="*/ 5 w 50"/>
                  <a:gd name="T43" fmla="*/ 37 h 85"/>
                  <a:gd name="T44" fmla="*/ 45 w 50"/>
                  <a:gd name="T45" fmla="*/ 37 h 85"/>
                  <a:gd name="T46" fmla="*/ 45 w 50"/>
                  <a:gd name="T47" fmla="*/ 48 h 85"/>
                  <a:gd name="T48" fmla="*/ 5 w 50"/>
                  <a:gd name="T49" fmla="*/ 48 h 85"/>
                  <a:gd name="T50" fmla="*/ 5 w 50"/>
                  <a:gd name="T51" fmla="*/ 37 h 85"/>
                  <a:gd name="T52" fmla="*/ 5 w 50"/>
                  <a:gd name="T53" fmla="*/ 61 h 85"/>
                  <a:gd name="T54" fmla="*/ 5 w 50"/>
                  <a:gd name="T55" fmla="*/ 52 h 85"/>
                  <a:gd name="T56" fmla="*/ 45 w 50"/>
                  <a:gd name="T57" fmla="*/ 52 h 85"/>
                  <a:gd name="T58" fmla="*/ 45 w 50"/>
                  <a:gd name="T59" fmla="*/ 63 h 85"/>
                  <a:gd name="T60" fmla="*/ 5 w 50"/>
                  <a:gd name="T61" fmla="*/ 63 h 85"/>
                  <a:gd name="T62" fmla="*/ 5 w 50"/>
                  <a:gd name="T63" fmla="*/ 61 h 85"/>
                  <a:gd name="T64" fmla="*/ 6 w 50"/>
                  <a:gd name="T65" fmla="*/ 67 h 85"/>
                  <a:gd name="T66" fmla="*/ 44 w 50"/>
                  <a:gd name="T67" fmla="*/ 67 h 85"/>
                  <a:gd name="T68" fmla="*/ 43 w 50"/>
                  <a:gd name="T69" fmla="*/ 69 h 85"/>
                  <a:gd name="T70" fmla="*/ 39 w 50"/>
                  <a:gd name="T71" fmla="*/ 75 h 85"/>
                  <a:gd name="T72" fmla="*/ 25 w 50"/>
                  <a:gd name="T73" fmla="*/ 81 h 85"/>
                  <a:gd name="T74" fmla="*/ 11 w 50"/>
                  <a:gd name="T75" fmla="*/ 75 h 85"/>
                  <a:gd name="T76" fmla="*/ 7 w 50"/>
                  <a:gd name="T77" fmla="*/ 69 h 85"/>
                  <a:gd name="T78" fmla="*/ 6 w 50"/>
                  <a:gd name="T79" fmla="*/ 6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85">
                    <a:moveTo>
                      <a:pt x="25" y="85"/>
                    </a:moveTo>
                    <a:cubicBezTo>
                      <a:pt x="39" y="85"/>
                      <a:pt x="50" y="74"/>
                      <a:pt x="50" y="61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4"/>
                      <a:pt x="11" y="85"/>
                      <a:pt x="25" y="85"/>
                    </a:cubicBezTo>
                    <a:close/>
                    <a:moveTo>
                      <a:pt x="7" y="16"/>
                    </a:moveTo>
                    <a:cubicBezTo>
                      <a:pt x="8" y="14"/>
                      <a:pt x="9" y="12"/>
                      <a:pt x="11" y="10"/>
                    </a:cubicBezTo>
                    <a:cubicBezTo>
                      <a:pt x="15" y="7"/>
                      <a:pt x="20" y="5"/>
                      <a:pt x="25" y="5"/>
                    </a:cubicBezTo>
                    <a:cubicBezTo>
                      <a:pt x="30" y="5"/>
                      <a:pt x="35" y="7"/>
                      <a:pt x="39" y="10"/>
                    </a:cubicBezTo>
                    <a:cubicBezTo>
                      <a:pt x="41" y="12"/>
                      <a:pt x="42" y="14"/>
                      <a:pt x="43" y="16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6" y="18"/>
                      <a:pt x="6" y="18"/>
                      <a:pt x="6" y="18"/>
                    </a:cubicBezTo>
                    <a:lnTo>
                      <a:pt x="7" y="16"/>
                    </a:lnTo>
                    <a:close/>
                    <a:moveTo>
                      <a:pt x="5" y="23"/>
                    </a:move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5" y="33"/>
                      <a:pt x="5" y="33"/>
                      <a:pt x="5" y="33"/>
                    </a:cubicBezTo>
                    <a:lnTo>
                      <a:pt x="5" y="23"/>
                    </a:lnTo>
                    <a:close/>
                    <a:moveTo>
                      <a:pt x="5" y="37"/>
                    </a:move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5" y="48"/>
                      <a:pt x="5" y="48"/>
                      <a:pt x="5" y="48"/>
                    </a:cubicBezTo>
                    <a:lnTo>
                      <a:pt x="5" y="37"/>
                    </a:lnTo>
                    <a:close/>
                    <a:moveTo>
                      <a:pt x="5" y="61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5" y="63"/>
                      <a:pt x="5" y="63"/>
                      <a:pt x="5" y="63"/>
                    </a:cubicBezTo>
                    <a:lnTo>
                      <a:pt x="5" y="61"/>
                    </a:lnTo>
                    <a:close/>
                    <a:moveTo>
                      <a:pt x="6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2" y="71"/>
                      <a:pt x="41" y="73"/>
                      <a:pt x="39" y="75"/>
                    </a:cubicBezTo>
                    <a:cubicBezTo>
                      <a:pt x="35" y="79"/>
                      <a:pt x="30" y="81"/>
                      <a:pt x="25" y="81"/>
                    </a:cubicBezTo>
                    <a:cubicBezTo>
                      <a:pt x="20" y="81"/>
                      <a:pt x="15" y="79"/>
                      <a:pt x="11" y="75"/>
                    </a:cubicBezTo>
                    <a:cubicBezTo>
                      <a:pt x="9" y="73"/>
                      <a:pt x="8" y="71"/>
                      <a:pt x="7" y="69"/>
                    </a:cubicBezTo>
                    <a:lnTo>
                      <a:pt x="6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12B200E-7B25-41E9-8F66-02911E018E43}"/>
              </a:ext>
            </a:extLst>
          </p:cNvPr>
          <p:cNvGrpSpPr/>
          <p:nvPr/>
        </p:nvGrpSpPr>
        <p:grpSpPr>
          <a:xfrm>
            <a:off x="5008701" y="1318502"/>
            <a:ext cx="504000" cy="504000"/>
            <a:chOff x="4613213" y="3130275"/>
            <a:chExt cx="504000" cy="504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C4326C4-89B3-43F7-BA5E-3B8C67F07C9E}"/>
                </a:ext>
              </a:extLst>
            </p:cNvPr>
            <p:cNvSpPr/>
            <p:nvPr/>
          </p:nvSpPr>
          <p:spPr>
            <a:xfrm>
              <a:off x="4613213" y="3130275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0" name="Freeform 105">
              <a:extLst>
                <a:ext uri="{FF2B5EF4-FFF2-40B4-BE49-F238E27FC236}">
                  <a16:creationId xmlns:a16="http://schemas.microsoft.com/office/drawing/2014/main" id="{1625F15B-4B25-4739-A6B2-F6CEB1D134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03213" y="3237919"/>
              <a:ext cx="324000" cy="288713"/>
            </a:xfrm>
            <a:custGeom>
              <a:avLst/>
              <a:gdLst>
                <a:gd name="T0" fmla="*/ 101 w 128"/>
                <a:gd name="T1" fmla="*/ 41 h 114"/>
                <a:gd name="T2" fmla="*/ 125 w 128"/>
                <a:gd name="T3" fmla="*/ 17 h 114"/>
                <a:gd name="T4" fmla="*/ 128 w 128"/>
                <a:gd name="T5" fmla="*/ 10 h 114"/>
                <a:gd name="T6" fmla="*/ 125 w 128"/>
                <a:gd name="T7" fmla="*/ 3 h 114"/>
                <a:gd name="T8" fmla="*/ 111 w 128"/>
                <a:gd name="T9" fmla="*/ 3 h 114"/>
                <a:gd name="T10" fmla="*/ 87 w 128"/>
                <a:gd name="T11" fmla="*/ 27 h 114"/>
                <a:gd name="T12" fmla="*/ 6 w 128"/>
                <a:gd name="T13" fmla="*/ 27 h 114"/>
                <a:gd name="T14" fmla="*/ 0 w 128"/>
                <a:gd name="T15" fmla="*/ 33 h 114"/>
                <a:gd name="T16" fmla="*/ 0 w 128"/>
                <a:gd name="T17" fmla="*/ 108 h 114"/>
                <a:gd name="T18" fmla="*/ 6 w 128"/>
                <a:gd name="T19" fmla="*/ 114 h 114"/>
                <a:gd name="T20" fmla="*/ 95 w 128"/>
                <a:gd name="T21" fmla="*/ 114 h 114"/>
                <a:gd name="T22" fmla="*/ 101 w 128"/>
                <a:gd name="T23" fmla="*/ 108 h 114"/>
                <a:gd name="T24" fmla="*/ 101 w 128"/>
                <a:gd name="T25" fmla="*/ 41 h 114"/>
                <a:gd name="T26" fmla="*/ 96 w 128"/>
                <a:gd name="T27" fmla="*/ 109 h 114"/>
                <a:gd name="T28" fmla="*/ 5 w 128"/>
                <a:gd name="T29" fmla="*/ 109 h 114"/>
                <a:gd name="T30" fmla="*/ 5 w 128"/>
                <a:gd name="T31" fmla="*/ 32 h 114"/>
                <a:gd name="T32" fmla="*/ 83 w 128"/>
                <a:gd name="T33" fmla="*/ 32 h 114"/>
                <a:gd name="T34" fmla="*/ 63 w 128"/>
                <a:gd name="T35" fmla="*/ 52 h 114"/>
                <a:gd name="T36" fmla="*/ 62 w 128"/>
                <a:gd name="T37" fmla="*/ 54 h 114"/>
                <a:gd name="T38" fmla="*/ 62 w 128"/>
                <a:gd name="T39" fmla="*/ 64 h 114"/>
                <a:gd name="T40" fmla="*/ 63 w 128"/>
                <a:gd name="T41" fmla="*/ 66 h 114"/>
                <a:gd name="T42" fmla="*/ 64 w 128"/>
                <a:gd name="T43" fmla="*/ 66 h 114"/>
                <a:gd name="T44" fmla="*/ 75 w 128"/>
                <a:gd name="T45" fmla="*/ 66 h 114"/>
                <a:gd name="T46" fmla="*/ 76 w 128"/>
                <a:gd name="T47" fmla="*/ 66 h 114"/>
                <a:gd name="T48" fmla="*/ 76 w 128"/>
                <a:gd name="T49" fmla="*/ 66 h 114"/>
                <a:gd name="T50" fmla="*/ 96 w 128"/>
                <a:gd name="T51" fmla="*/ 46 h 114"/>
                <a:gd name="T52" fmla="*/ 96 w 128"/>
                <a:gd name="T53" fmla="*/ 109 h 114"/>
                <a:gd name="T54" fmla="*/ 74 w 128"/>
                <a:gd name="T55" fmla="*/ 62 h 114"/>
                <a:gd name="T56" fmla="*/ 67 w 128"/>
                <a:gd name="T57" fmla="*/ 62 h 114"/>
                <a:gd name="T58" fmla="*/ 67 w 128"/>
                <a:gd name="T59" fmla="*/ 55 h 114"/>
                <a:gd name="T60" fmla="*/ 115 w 128"/>
                <a:gd name="T61" fmla="*/ 6 h 114"/>
                <a:gd name="T62" fmla="*/ 118 w 128"/>
                <a:gd name="T63" fmla="*/ 5 h 114"/>
                <a:gd name="T64" fmla="*/ 122 w 128"/>
                <a:gd name="T65" fmla="*/ 6 h 114"/>
                <a:gd name="T66" fmla="*/ 122 w 128"/>
                <a:gd name="T67" fmla="*/ 14 h 114"/>
                <a:gd name="T68" fmla="*/ 74 w 128"/>
                <a:gd name="T69" fmla="*/ 6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4">
                  <a:moveTo>
                    <a:pt x="101" y="41"/>
                  </a:moveTo>
                  <a:cubicBezTo>
                    <a:pt x="125" y="17"/>
                    <a:pt x="125" y="17"/>
                    <a:pt x="125" y="17"/>
                  </a:cubicBezTo>
                  <a:cubicBezTo>
                    <a:pt x="127" y="15"/>
                    <a:pt x="128" y="13"/>
                    <a:pt x="128" y="10"/>
                  </a:cubicBezTo>
                  <a:cubicBezTo>
                    <a:pt x="128" y="8"/>
                    <a:pt x="127" y="5"/>
                    <a:pt x="125" y="3"/>
                  </a:cubicBezTo>
                  <a:cubicBezTo>
                    <a:pt x="121" y="0"/>
                    <a:pt x="115" y="0"/>
                    <a:pt x="111" y="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" y="27"/>
                    <a:pt x="0" y="30"/>
                    <a:pt x="0" y="3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1"/>
                    <a:pt x="3" y="114"/>
                    <a:pt x="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8" y="114"/>
                    <a:pt x="101" y="111"/>
                    <a:pt x="101" y="108"/>
                  </a:cubicBezTo>
                  <a:lnTo>
                    <a:pt x="101" y="41"/>
                  </a:lnTo>
                  <a:close/>
                  <a:moveTo>
                    <a:pt x="96" y="109"/>
                  </a:moveTo>
                  <a:cubicBezTo>
                    <a:pt x="5" y="109"/>
                    <a:pt x="5" y="109"/>
                    <a:pt x="5" y="10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2"/>
                    <a:pt x="62" y="53"/>
                    <a:pt x="62" y="5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5"/>
                    <a:pt x="62" y="65"/>
                    <a:pt x="63" y="66"/>
                  </a:cubicBezTo>
                  <a:cubicBezTo>
                    <a:pt x="63" y="66"/>
                    <a:pt x="64" y="66"/>
                    <a:pt x="64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66"/>
                    <a:pt x="76" y="66"/>
                    <a:pt x="76" y="66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96" y="46"/>
                    <a:pt x="96" y="46"/>
                    <a:pt x="96" y="46"/>
                  </a:cubicBezTo>
                  <a:lnTo>
                    <a:pt x="96" y="109"/>
                  </a:lnTo>
                  <a:close/>
                  <a:moveTo>
                    <a:pt x="74" y="62"/>
                  </a:moveTo>
                  <a:cubicBezTo>
                    <a:pt x="67" y="62"/>
                    <a:pt x="67" y="62"/>
                    <a:pt x="67" y="62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5"/>
                    <a:pt x="118" y="5"/>
                    <a:pt x="118" y="5"/>
                  </a:cubicBezTo>
                  <a:cubicBezTo>
                    <a:pt x="119" y="5"/>
                    <a:pt x="121" y="5"/>
                    <a:pt x="122" y="6"/>
                  </a:cubicBezTo>
                  <a:cubicBezTo>
                    <a:pt x="124" y="8"/>
                    <a:pt x="124" y="12"/>
                    <a:pt x="122" y="14"/>
                  </a:cubicBezTo>
                  <a:lnTo>
                    <a:pt x="74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80062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预算使用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Budget usage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84828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预算使用概述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886257-6C36-427C-B7AA-FA7EE4E169C6}"/>
              </a:ext>
            </a:extLst>
          </p:cNvPr>
          <p:cNvSpPr/>
          <p:nvPr/>
        </p:nvSpPr>
        <p:spPr>
          <a:xfrm>
            <a:off x="6035377" y="1414753"/>
            <a:ext cx="5483523" cy="427176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BC86FA7-60BB-440B-A253-740E53A25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323284"/>
              </p:ext>
            </p:extLst>
          </p:nvPr>
        </p:nvGraphicFramePr>
        <p:xfrm>
          <a:off x="6864713" y="1516179"/>
          <a:ext cx="4523398" cy="3314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0BF05D4B-429A-43E4-8ACA-040CF7D7D38B}"/>
              </a:ext>
            </a:extLst>
          </p:cNvPr>
          <p:cNvSpPr/>
          <p:nvPr/>
        </p:nvSpPr>
        <p:spPr>
          <a:xfrm>
            <a:off x="660400" y="1414753"/>
            <a:ext cx="5644467" cy="4271760"/>
          </a:xfrm>
          <a:prstGeom prst="rect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30641D-231F-429F-BA7B-A57491253EBF}"/>
              </a:ext>
            </a:extLst>
          </p:cNvPr>
          <p:cNvSpPr txBox="1"/>
          <p:nvPr/>
        </p:nvSpPr>
        <p:spPr>
          <a:xfrm>
            <a:off x="10041967" y="4364318"/>
            <a:ext cx="1542327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14770</a:t>
            </a:r>
            <a:r>
              <a:rPr lang="zh-CN" altLang="en-US" sz="1600" spc="300" dirty="0">
                <a:solidFill>
                  <a:srgbClr val="006C39"/>
                </a:solidFill>
                <a:latin typeface="Arial"/>
                <a:ea typeface="微软雅黑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劳务费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BFE64F-8E21-497A-901B-9DA3302BA810}"/>
              </a:ext>
            </a:extLst>
          </p:cNvPr>
          <p:cNvSpPr txBox="1"/>
          <p:nvPr/>
        </p:nvSpPr>
        <p:spPr>
          <a:xfrm>
            <a:off x="6458810" y="4492010"/>
            <a:ext cx="1289117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srgbClr val="A2A2A2"/>
                </a:solidFill>
                <a:latin typeface="Arial"/>
                <a:ea typeface="微软雅黑"/>
              </a:rPr>
              <a:t>3360</a:t>
            </a:r>
            <a:r>
              <a:rPr lang="zh-CN" altLang="en-US" sz="1600" spc="300" dirty="0">
                <a:solidFill>
                  <a:srgbClr val="A2A2A2"/>
                </a:solidFill>
                <a:latin typeface="Arial"/>
                <a:ea typeface="微软雅黑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餐费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ED58F-150C-424F-AE63-99C95F04472F}"/>
              </a:ext>
            </a:extLst>
          </p:cNvPr>
          <p:cNvSpPr txBox="1"/>
          <p:nvPr/>
        </p:nvSpPr>
        <p:spPr>
          <a:xfrm>
            <a:off x="5877031" y="1534849"/>
            <a:ext cx="1733454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srgbClr val="A13F0B"/>
                </a:solidFill>
                <a:latin typeface="Arial"/>
                <a:ea typeface="微软雅黑"/>
              </a:rPr>
              <a:t>1960</a:t>
            </a:r>
            <a:r>
              <a:rPr lang="zh-CN" altLang="en-US" sz="1600" spc="300" dirty="0">
                <a:solidFill>
                  <a:srgbClr val="A13F0B"/>
                </a:solidFill>
                <a:latin typeface="Arial"/>
                <a:ea typeface="微软雅黑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会议费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77CAF8-0EE0-46D1-AD8F-C414DFC9DB19}"/>
              </a:ext>
            </a:extLst>
          </p:cNvPr>
          <p:cNvSpPr txBox="1"/>
          <p:nvPr/>
        </p:nvSpPr>
        <p:spPr>
          <a:xfrm>
            <a:off x="9689971" y="1414753"/>
            <a:ext cx="1559434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srgbClr val="015CB3"/>
                </a:solidFill>
                <a:latin typeface="Arial"/>
                <a:ea typeface="微软雅黑"/>
              </a:rPr>
              <a:t>4000</a:t>
            </a:r>
            <a:r>
              <a:rPr lang="zh-CN" altLang="en-US" sz="1600" spc="300" dirty="0">
                <a:solidFill>
                  <a:srgbClr val="015CB3"/>
                </a:solidFill>
                <a:latin typeface="Arial"/>
                <a:ea typeface="微软雅黑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15CB3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专家咨询费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31">
            <a:extLst>
              <a:ext uri="{FF2B5EF4-FFF2-40B4-BE49-F238E27FC236}">
                <a16:creationId xmlns:a16="http://schemas.microsoft.com/office/drawing/2014/main" id="{5E7A2E89-9F9E-4DF8-BC5E-2C0BBAD71909}"/>
              </a:ext>
            </a:extLst>
          </p:cNvPr>
          <p:cNvSpPr/>
          <p:nvPr/>
        </p:nvSpPr>
        <p:spPr>
          <a:xfrm flipH="1">
            <a:off x="8604411" y="2134430"/>
            <a:ext cx="738553" cy="128953"/>
          </a:xfrm>
          <a:custGeom>
            <a:avLst/>
            <a:gdLst>
              <a:gd name="connsiteX0" fmla="*/ 738553 w 738553"/>
              <a:gd name="connsiteY0" fmla="*/ 128953 h 128953"/>
              <a:gd name="connsiteX1" fmla="*/ 586153 w 738553"/>
              <a:gd name="connsiteY1" fmla="*/ 0 h 128953"/>
              <a:gd name="connsiteX2" fmla="*/ 0 w 738553"/>
              <a:gd name="connsiteY2" fmla="*/ 0 h 128953"/>
              <a:gd name="connsiteX3" fmla="*/ 0 w 738553"/>
              <a:gd name="connsiteY3" fmla="*/ 0 h 12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553" h="128953">
                <a:moveTo>
                  <a:pt x="738553" y="128953"/>
                </a:moveTo>
                <a:lnTo>
                  <a:pt x="586153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rgbClr val="015CB3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任意多边形: 形状 18">
            <a:extLst>
              <a:ext uri="{FF2B5EF4-FFF2-40B4-BE49-F238E27FC236}">
                <a16:creationId xmlns:a16="http://schemas.microsoft.com/office/drawing/2014/main" id="{D7C62BCD-1D78-400C-A901-1D326CCF195B}"/>
              </a:ext>
            </a:extLst>
          </p:cNvPr>
          <p:cNvSpPr/>
          <p:nvPr/>
        </p:nvSpPr>
        <p:spPr>
          <a:xfrm>
            <a:off x="7892624" y="4523617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chemeClr val="accent3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任意多边形: 形状 18">
            <a:extLst>
              <a:ext uri="{FF2B5EF4-FFF2-40B4-BE49-F238E27FC236}">
                <a16:creationId xmlns:a16="http://schemas.microsoft.com/office/drawing/2014/main" id="{055C9CD9-5E45-4400-AB2A-E50B25EFBAC0}"/>
              </a:ext>
            </a:extLst>
          </p:cNvPr>
          <p:cNvSpPr/>
          <p:nvPr/>
        </p:nvSpPr>
        <p:spPr>
          <a:xfrm flipH="1">
            <a:off x="9613806" y="4031101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rgbClr val="006C39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FE13DC8-C735-4B75-8166-74675EE9A697}"/>
              </a:ext>
            </a:extLst>
          </p:cNvPr>
          <p:cNvSpPr txBox="1"/>
          <p:nvPr/>
        </p:nvSpPr>
        <p:spPr>
          <a:xfrm>
            <a:off x="7084333" y="5131410"/>
            <a:ext cx="3873143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预算花费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B670A7D-E3AE-4AC1-88BE-39846B849371}"/>
              </a:ext>
            </a:extLst>
          </p:cNvPr>
          <p:cNvCxnSpPr/>
          <p:nvPr/>
        </p:nvCxnSpPr>
        <p:spPr>
          <a:xfrm>
            <a:off x="8451688" y="5457901"/>
            <a:ext cx="1044000" cy="0"/>
          </a:xfrm>
          <a:prstGeom prst="line">
            <a:avLst/>
          </a:prstGeom>
          <a:noFill/>
          <a:ln w="12700" cap="flat" cmpd="sng" algn="ctr">
            <a:solidFill>
              <a:srgbClr val="006C39"/>
            </a:solidFill>
            <a:prstDash val="solid"/>
            <a:miter lim="800000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966B8C-4272-4DD9-B420-A3E030AFB495}"/>
              </a:ext>
            </a:extLst>
          </p:cNvPr>
          <p:cNvSpPr txBox="1"/>
          <p:nvPr/>
        </p:nvSpPr>
        <p:spPr>
          <a:xfrm>
            <a:off x="1123357" y="2203005"/>
            <a:ext cx="4717737" cy="14029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2021.8.23 – 2021.8.29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总预算 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96966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已花费 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32342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盈余    </a:t>
            </a:r>
            <a:r>
              <a:rPr lang="en-US" altLang="zh-CN" spc="300" dirty="0">
                <a:solidFill>
                  <a:srgbClr val="FFFFFF"/>
                </a:solidFill>
                <a:latin typeface="Arial"/>
                <a:ea typeface="微软雅黑"/>
              </a:rPr>
              <a:t> 1000</a:t>
            </a:r>
            <a:r>
              <a:rPr lang="zh-CN" altLang="en-US" spc="300" dirty="0">
                <a:solidFill>
                  <a:srgbClr val="FFFFFF"/>
                </a:solidFill>
                <a:latin typeface="Arial"/>
                <a:ea typeface="微软雅黑"/>
              </a:rPr>
              <a:t>元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F53BBA-37B1-4745-8609-E20815F37E32}"/>
              </a:ext>
            </a:extLst>
          </p:cNvPr>
          <p:cNvSpPr txBox="1"/>
          <p:nvPr/>
        </p:nvSpPr>
        <p:spPr>
          <a:xfrm>
            <a:off x="1055262" y="3686201"/>
            <a:ext cx="1623057" cy="860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800" spc="300">
                <a:gradFill flip="none" rotWithShape="1">
                  <a:gsLst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/>
                    </a:gs>
                  </a:gsLst>
                  <a:lin ang="0" scaled="1"/>
                  <a:tileRect/>
                </a:gradFill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46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%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5ADB0A5-8546-423D-A03F-926A71FBBE77}"/>
              </a:ext>
            </a:extLst>
          </p:cNvPr>
          <p:cNvSpPr txBox="1"/>
          <p:nvPr/>
        </p:nvSpPr>
        <p:spPr>
          <a:xfrm>
            <a:off x="2786532" y="3686201"/>
            <a:ext cx="1623057" cy="860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</a:rPr>
              <a:t>26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</a:rPr>
              <a:t>%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64FA46-1F93-480E-A32B-4F2BC467F5C9}"/>
              </a:ext>
            </a:extLst>
          </p:cNvPr>
          <p:cNvSpPr txBox="1"/>
          <p:nvPr/>
        </p:nvSpPr>
        <p:spPr>
          <a:xfrm>
            <a:off x="4552389" y="3699676"/>
            <a:ext cx="1623057" cy="860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800" spc="300">
                <a:gradFill flip="none" rotWithShape="1">
                  <a:gsLst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/>
                    </a:gs>
                  </a:gsLst>
                  <a:lin ang="0" scaled="1"/>
                  <a:tileRect/>
                </a:gradFill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12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%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71A1C5-8D6E-4C09-A297-39DE4ED7A9D3}"/>
              </a:ext>
            </a:extLst>
          </p:cNvPr>
          <p:cNvSpPr txBox="1"/>
          <p:nvPr/>
        </p:nvSpPr>
        <p:spPr>
          <a:xfrm>
            <a:off x="1205342" y="4559976"/>
            <a:ext cx="1289118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劳务费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BD20939-E142-416D-AA5C-745AEB1B2FD4}"/>
              </a:ext>
            </a:extLst>
          </p:cNvPr>
          <p:cNvSpPr txBox="1"/>
          <p:nvPr/>
        </p:nvSpPr>
        <p:spPr>
          <a:xfrm>
            <a:off x="2937926" y="4559976"/>
            <a:ext cx="1289118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设备费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7A47F06-56B2-4F69-88BB-3FE03E845989}"/>
              </a:ext>
            </a:extLst>
          </p:cNvPr>
          <p:cNvSpPr txBox="1"/>
          <p:nvPr/>
        </p:nvSpPr>
        <p:spPr>
          <a:xfrm>
            <a:off x="4684772" y="4559976"/>
            <a:ext cx="1289118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300" dirty="0">
                <a:solidFill>
                  <a:srgbClr val="FFFFFF"/>
                </a:solidFill>
                <a:latin typeface="微软雅黑"/>
                <a:ea typeface="微软雅黑"/>
              </a:rPr>
              <a:t>专家咨询费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0879D8-3970-4187-B71B-C40A178D99F1}"/>
              </a:ext>
            </a:extLst>
          </p:cNvPr>
          <p:cNvSpPr txBox="1"/>
          <p:nvPr/>
        </p:nvSpPr>
        <p:spPr>
          <a:xfrm>
            <a:off x="6246997" y="2984797"/>
            <a:ext cx="1289117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srgbClr val="3F3F3F"/>
                </a:solidFill>
                <a:latin typeface="Arial"/>
                <a:ea typeface="微软雅黑"/>
              </a:rPr>
              <a:t>8252</a:t>
            </a:r>
            <a:r>
              <a:rPr lang="zh-CN" altLang="en-US" sz="1600" spc="300" dirty="0">
                <a:solidFill>
                  <a:srgbClr val="3F3F3F"/>
                </a:solidFill>
                <a:latin typeface="Arial"/>
                <a:ea typeface="微软雅黑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设备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费</a:t>
            </a:r>
          </a:p>
        </p:txBody>
      </p:sp>
      <p:sp>
        <p:nvSpPr>
          <p:cNvPr id="30" name="任意多边形: 形状 18">
            <a:extLst>
              <a:ext uri="{FF2B5EF4-FFF2-40B4-BE49-F238E27FC236}">
                <a16:creationId xmlns:a16="http://schemas.microsoft.com/office/drawing/2014/main" id="{082B9DEC-0C0A-4823-8658-98F10C117B3D}"/>
              </a:ext>
            </a:extLst>
          </p:cNvPr>
          <p:cNvSpPr/>
          <p:nvPr/>
        </p:nvSpPr>
        <p:spPr>
          <a:xfrm>
            <a:off x="7243135" y="3711453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rgbClr val="3F3F3F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任意多边形: 形状 18">
            <a:extLst>
              <a:ext uri="{FF2B5EF4-FFF2-40B4-BE49-F238E27FC236}">
                <a16:creationId xmlns:a16="http://schemas.microsoft.com/office/drawing/2014/main" id="{AF790453-4201-4E36-9359-DCB1BE876788}"/>
              </a:ext>
            </a:extLst>
          </p:cNvPr>
          <p:cNvSpPr/>
          <p:nvPr/>
        </p:nvSpPr>
        <p:spPr>
          <a:xfrm rot="10800000" flipH="1">
            <a:off x="7210769" y="2445567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rgbClr val="A13F0B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685766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1">
    <a:dk1>
      <a:srgbClr val="000000"/>
    </a:dk1>
    <a:lt1>
      <a:srgbClr val="FFFFFF"/>
    </a:lt1>
    <a:dk2>
      <a:srgbClr val="768395"/>
    </a:dk2>
    <a:lt2>
      <a:srgbClr val="F0F0F0"/>
    </a:lt2>
    <a:accent1>
      <a:srgbClr val="006C39"/>
    </a:accent1>
    <a:accent2>
      <a:srgbClr val="01518A"/>
    </a:accent2>
    <a:accent3>
      <a:srgbClr val="A13F0B"/>
    </a:accent3>
    <a:accent4>
      <a:srgbClr val="A13F0B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  <a:fontScheme name="自定义 3">
    <a:majorFont>
      <a:latin typeface="Arial Black"/>
      <a:ea typeface="启功字体简体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609</Words>
  <Application>Microsoft Office PowerPoint</Application>
  <PresentationFormat>宽屏</PresentationFormat>
  <Paragraphs>152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微软雅黑</vt:lpstr>
      <vt:lpstr>微软雅黑 Light</vt:lpstr>
      <vt:lpstr>Arial</vt:lpstr>
      <vt:lpstr>Century Gothic</vt:lpstr>
      <vt:lpstr>Wingdings 3</vt:lpstr>
      <vt:lpstr>1_Office 主题​​</vt:lpstr>
      <vt:lpstr>基于机器学习的APT检测 第二次汇报</vt:lpstr>
      <vt:lpstr>PowerPoint 演示文稿</vt:lpstr>
      <vt:lpstr>PowerPoint 演示文稿</vt:lpstr>
      <vt:lpstr>需求变更——训练策略</vt:lpstr>
      <vt:lpstr>PowerPoint 演示文稿</vt:lpstr>
      <vt:lpstr>硬件环境</vt:lpstr>
      <vt:lpstr>软件环境</vt:lpstr>
      <vt:lpstr>PowerPoint 演示文稿</vt:lpstr>
      <vt:lpstr>预算使用概述</vt:lpstr>
      <vt:lpstr>流水账~</vt:lpstr>
      <vt:lpstr>PowerPoint 演示文稿</vt:lpstr>
      <vt:lpstr>风险计划概览</vt:lpstr>
      <vt:lpstr>示例：需求分析阶段</vt:lpstr>
      <vt:lpstr>PowerPoint 演示文稿</vt:lpstr>
      <vt:lpstr>进度概述</vt:lpstr>
      <vt:lpstr>文档相关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殷 满鑫</dc:creator>
  <cp:lastModifiedBy>殷 满鑫</cp:lastModifiedBy>
  <cp:revision>68</cp:revision>
  <dcterms:created xsi:type="dcterms:W3CDTF">2021-08-26T12:45:33Z</dcterms:created>
  <dcterms:modified xsi:type="dcterms:W3CDTF">2021-08-29T16:06:29Z</dcterms:modified>
</cp:coreProperties>
</file>